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58" r:id="rId21"/>
    <p:sldId id="279" r:id="rId22"/>
    <p:sldId id="282" r:id="rId23"/>
    <p:sldId id="280" r:id="rId24"/>
    <p:sldId id="281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2" r:id="rId34"/>
    <p:sldId id="293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031DD4-D4EF-437F-8123-AF8C0CDA3A9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2F6AEE-F7AF-404A-A34A-23A0284C52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how to fix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broken resume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BRAIN SCIENCE:</a:t>
            </a:r>
          </a:p>
          <a:p>
            <a:pPr marL="114300" indent="0">
              <a:buNone/>
            </a:pPr>
            <a:r>
              <a:rPr lang="en-US" dirty="0" smtClean="0"/>
              <a:t>Percent of words read on an average webpage of 593 words:  </a:t>
            </a:r>
            <a:r>
              <a:rPr lang="en-US" b="1" dirty="0" smtClean="0">
                <a:solidFill>
                  <a:schemeClr val="accent2"/>
                </a:solidFill>
              </a:rPr>
              <a:t>28% or 166 words</a:t>
            </a:r>
          </a:p>
        </p:txBody>
      </p:sp>
    </p:spTree>
    <p:extLst>
      <p:ext uri="{BB962C8B-B14F-4D97-AF65-F5344CB8AC3E}">
        <p14:creationId xmlns:p14="http://schemas.microsoft.com/office/powerpoint/2010/main" val="208365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600" dirty="0" smtClean="0"/>
              <a:t>BRAIN SCIENCE:</a:t>
            </a:r>
          </a:p>
          <a:p>
            <a:pPr marL="114300" indent="0">
              <a:buNone/>
            </a:pPr>
            <a:r>
              <a:rPr lang="en-US" sz="2600" dirty="0" smtClean="0"/>
              <a:t>Percent of words read on a webpage with 111 words or less:  49% or 54-ish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2100" dirty="0" smtClean="0"/>
              <a:t>Brain science research from statisticbrain.com; </a:t>
            </a:r>
            <a:r>
              <a:rPr lang="en-US" sz="2100" dirty="0" err="1" smtClean="0"/>
              <a:t>Harald</a:t>
            </a:r>
            <a:r>
              <a:rPr lang="en-US" sz="2100" dirty="0" smtClean="0"/>
              <a:t> </a:t>
            </a:r>
            <a:r>
              <a:rPr lang="en-US" sz="2100" dirty="0" err="1" smtClean="0"/>
              <a:t>Weinreich</a:t>
            </a:r>
            <a:r>
              <a:rPr lang="en-US" sz="2100" dirty="0" smtClean="0"/>
              <a:t>, </a:t>
            </a:r>
            <a:r>
              <a:rPr lang="en-US" sz="2100" dirty="0" err="1" smtClean="0"/>
              <a:t>Hartmut</a:t>
            </a:r>
            <a:r>
              <a:rPr lang="en-US" sz="2100" dirty="0" smtClean="0"/>
              <a:t> </a:t>
            </a:r>
            <a:r>
              <a:rPr lang="en-US" sz="2100" dirty="0" err="1" smtClean="0"/>
              <a:t>Obendorf</a:t>
            </a:r>
            <a:r>
              <a:rPr lang="en-US" sz="2100" dirty="0" smtClean="0"/>
              <a:t>, </a:t>
            </a:r>
            <a:r>
              <a:rPr lang="en-US" sz="2100" dirty="0" err="1" smtClean="0"/>
              <a:t>Eelco</a:t>
            </a:r>
            <a:r>
              <a:rPr lang="en-US" sz="2100" dirty="0" smtClean="0"/>
              <a:t> Herder, and Matthias Mayer:  “Not Quite the Average:  An </a:t>
            </a:r>
            <a:r>
              <a:rPr lang="en-US" sz="2100" dirty="0" err="1" smtClean="0"/>
              <a:t>Emperical</a:t>
            </a:r>
            <a:r>
              <a:rPr lang="en-US" sz="2100" dirty="0" smtClean="0"/>
              <a:t> Study On Web Use”, in the ACM Transaction on the Web, vol. 2, no. 1 (February, 2008), article #5</a:t>
            </a:r>
          </a:p>
        </p:txBody>
      </p:sp>
    </p:spTree>
    <p:extLst>
      <p:ext uri="{BB962C8B-B14F-4D97-AF65-F5344CB8AC3E}">
        <p14:creationId xmlns:p14="http://schemas.microsoft.com/office/powerpoint/2010/main" val="420314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2.8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FIX / WHAT DOES THIS MEAN TO YOU?</a:t>
            </a:r>
          </a:p>
          <a:p>
            <a:pPr marL="114300" indent="0">
              <a:buNone/>
            </a:pPr>
            <a:r>
              <a:rPr lang="en-US" dirty="0" smtClean="0"/>
              <a:t>Get to the point</a:t>
            </a:r>
          </a:p>
          <a:p>
            <a:pPr marL="114300" indent="0">
              <a:buNone/>
            </a:pPr>
            <a:r>
              <a:rPr lang="en-US" dirty="0" smtClean="0"/>
              <a:t>Be brief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68484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806" y="3879543"/>
            <a:ext cx="1447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Exactly 25 words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3946" y="3124200"/>
            <a:ext cx="158725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physical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2.9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FIX / WHAT DOES THIS MEAN TO YOU?</a:t>
            </a:r>
          </a:p>
          <a:p>
            <a:pPr marL="114300" indent="0">
              <a:buNone/>
            </a:pPr>
            <a:r>
              <a:rPr lang="en-US" dirty="0" smtClean="0"/>
              <a:t>Get to the point</a:t>
            </a:r>
          </a:p>
          <a:p>
            <a:pPr marL="114300" indent="0">
              <a:buNone/>
            </a:pPr>
            <a:r>
              <a:rPr lang="en-US" dirty="0" smtClean="0"/>
              <a:t>Be brief</a:t>
            </a:r>
          </a:p>
          <a:p>
            <a:pPr marL="11430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4210" y="3124200"/>
            <a:ext cx="2057400" cy="295465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I was recreating this today, it would look more like this: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 “professional summary headline”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No “Core Competencies”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4625"/>
            <a:ext cx="66960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898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2.10  sell yourself above the fold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657600" cy="31621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3588152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029200"/>
            <a:ext cx="332099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KEY:  If you don’t catch their interest ABOVE the fold, they won’t read below it.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953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  Highlight results with $, # &amp;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PROBLEM:</a:t>
            </a:r>
          </a:p>
          <a:p>
            <a:r>
              <a:rPr lang="en-US" dirty="0" smtClean="0"/>
              <a:t>Resume reads like a job description</a:t>
            </a:r>
          </a:p>
          <a:p>
            <a:pPr lvl="1"/>
            <a:r>
              <a:rPr lang="en-US" dirty="0" smtClean="0"/>
              <a:t>Responsible for sales </a:t>
            </a:r>
            <a:endParaRPr lang="en-US" dirty="0"/>
          </a:p>
          <a:p>
            <a:pPr lvl="1"/>
            <a:r>
              <a:rPr lang="en-US" dirty="0" smtClean="0"/>
              <a:t>Manage </a:t>
            </a:r>
            <a:r>
              <a:rPr lang="en-US" dirty="0"/>
              <a:t>the Revenue, JIB, Asset Management, Treasury, and Special Projects functions with a staff of 17 individuals (three supervisors, three seniors, 11 staff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Incomplete equations; you only include one side (responsibilities) vs. what you did when employer trusted you with those responsibilities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4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 Highlight results with $, # &amp;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If it’s worth saying on a resume, it’s worth     including a result</a:t>
            </a:r>
          </a:p>
          <a:p>
            <a:r>
              <a:rPr lang="en-US" dirty="0" smtClean="0"/>
              <a:t>What if I don’t have access to actual numbers or my work is difficult to quantify?</a:t>
            </a:r>
          </a:p>
          <a:p>
            <a:pPr lvl="1"/>
            <a:r>
              <a:rPr lang="en-US" dirty="0" smtClean="0"/>
              <a:t>Ask a former supervisor</a:t>
            </a:r>
          </a:p>
          <a:p>
            <a:pPr lvl="1"/>
            <a:r>
              <a:rPr lang="en-US" dirty="0" smtClean="0"/>
              <a:t>Quote performance reviews</a:t>
            </a:r>
          </a:p>
          <a:p>
            <a:pPr lvl="1"/>
            <a:r>
              <a:rPr lang="en-US" dirty="0" smtClean="0"/>
              <a:t>Calculate and estimate, aim low; if you figure you saved 25% based on just your calc., say 20% on resume; be ready to explain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965" y="1752600"/>
            <a:ext cx="9715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3.3  Highlight results with $, # &amp;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EXAMPLES:</a:t>
            </a:r>
          </a:p>
          <a:p>
            <a:pPr lvl="0"/>
            <a:r>
              <a:rPr lang="en-US" dirty="0"/>
              <a:t>Recruit for intern, entry level and administrative positions including sourcing and screening candidates, facilitating the interview process and directing the offer process including making compensation recommendations.  </a:t>
            </a:r>
            <a:r>
              <a:rPr lang="en-US" b="1" dirty="0"/>
              <a:t>Result:</a:t>
            </a:r>
            <a:r>
              <a:rPr lang="en-US" dirty="0"/>
              <a:t>  Completed recruiting process for more than 20 employees.</a:t>
            </a:r>
          </a:p>
          <a:p>
            <a:pPr lvl="0"/>
            <a:r>
              <a:rPr lang="en-US" dirty="0"/>
              <a:t>In first 3 months, identified and sold an additional service that increased company’s gross revenue by 1.3% or $360,000, which was a high-margin additional use of existing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7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3.4  Highlight results with $, # &amp; 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MORE EXAMPLES:</a:t>
            </a:r>
          </a:p>
          <a:p>
            <a:pPr lvl="0"/>
            <a:r>
              <a:rPr lang="en-US" dirty="0"/>
              <a:t>Direct and promote wellness initiatives including voluntary team and individual challenges.  </a:t>
            </a:r>
            <a:r>
              <a:rPr lang="en-US" b="1" dirty="0"/>
              <a:t>Result:</a:t>
            </a:r>
            <a:r>
              <a:rPr lang="en-US" dirty="0"/>
              <a:t>  Achieved 30-35% participation.</a:t>
            </a:r>
          </a:p>
          <a:p>
            <a:pPr lvl="0"/>
            <a:r>
              <a:rPr lang="en-US" dirty="0"/>
              <a:t>Negotiated a worldwide five-year software renewal contract with company's largest global client resulting in a $2.5 million sale and a long-term contractual commitment for database purchases.</a:t>
            </a:r>
          </a:p>
          <a:p>
            <a:pPr lvl="0"/>
            <a:r>
              <a:rPr lang="en-US" dirty="0"/>
              <a:t>Increased output, $26M in 2011 to $37.5M in 2013.  OTD, 82.3% to 92.66%. Past due, $1.72M to $160K.  </a:t>
            </a:r>
          </a:p>
          <a:p>
            <a:pPr lvl="0"/>
            <a:r>
              <a:rPr lang="en-US" dirty="0"/>
              <a:t>Reduced scrap costs by $800k.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9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4.1  scrub for errors and 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THE PROBLEM:</a:t>
            </a:r>
          </a:p>
          <a:p>
            <a:r>
              <a:rPr lang="en-US" sz="2800" dirty="0" smtClean="0"/>
              <a:t>Minor typos</a:t>
            </a:r>
          </a:p>
          <a:p>
            <a:r>
              <a:rPr lang="en-US" sz="2800" dirty="0" smtClean="0"/>
              <a:t>Major grammatical errors</a:t>
            </a:r>
          </a:p>
          <a:p>
            <a:r>
              <a:rPr lang="en-US" sz="2800" dirty="0" smtClean="0"/>
              <a:t>Incorrect verb tense; lead vs. led</a:t>
            </a:r>
          </a:p>
          <a:p>
            <a:r>
              <a:rPr lang="en-US" sz="2800" dirty="0"/>
              <a:t>Inconsistent match between resume and LinkedIn profile, esp. dates of employment</a:t>
            </a:r>
          </a:p>
          <a:p>
            <a:r>
              <a:rPr lang="en-US" sz="2800" dirty="0"/>
              <a:t>Over-stating results</a:t>
            </a:r>
          </a:p>
          <a:p>
            <a:r>
              <a:rPr lang="en-US" sz="2800" dirty="0"/>
              <a:t>Complete lies – jobs that you never had</a:t>
            </a:r>
          </a:p>
          <a:p>
            <a:r>
              <a:rPr lang="en-US" sz="2800" dirty="0"/>
              <a:t>Education / degree not complete</a:t>
            </a:r>
          </a:p>
          <a:p>
            <a:r>
              <a:rPr lang="en-US" sz="2800" dirty="0" smtClean="0"/>
              <a:t>Missing or incorrect contact information</a:t>
            </a:r>
          </a:p>
          <a:p>
            <a:r>
              <a:rPr lang="en-US" sz="2800" dirty="0" smtClean="0"/>
              <a:t>Bullet inconsistency</a:t>
            </a:r>
          </a:p>
          <a:p>
            <a:r>
              <a:rPr lang="en-US" sz="2800" dirty="0" smtClean="0"/>
              <a:t>Font inconsistency</a:t>
            </a:r>
            <a:endParaRPr lang="en-US" sz="2800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30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fixes (and mistakes)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3000" dirty="0" smtClean="0"/>
              <a:t>What does your audience want? </a:t>
            </a:r>
            <a:r>
              <a:rPr lang="en-US" sz="3000" dirty="0" smtClean="0">
                <a:solidFill>
                  <a:schemeClr val="accent2"/>
                </a:solidFill>
              </a:rPr>
              <a:t>(don’t focus on you!)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000" dirty="0" smtClean="0"/>
              <a:t>Sell yourself above the fold </a:t>
            </a:r>
            <a:r>
              <a:rPr lang="en-US" sz="3000" dirty="0" smtClean="0">
                <a:solidFill>
                  <a:schemeClr val="accent2"/>
                </a:solidFill>
              </a:rPr>
              <a:t>(don’t waste valuable resume real estate!)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000" dirty="0" smtClean="0"/>
              <a:t>Highlight results, accomplishments with dollars, numbers and percentages </a:t>
            </a:r>
            <a:r>
              <a:rPr lang="en-US" sz="3000" dirty="0" smtClean="0">
                <a:solidFill>
                  <a:schemeClr val="accent2"/>
                </a:solidFill>
              </a:rPr>
              <a:t>(don’t speak only about responsibilities!)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000" dirty="0" smtClean="0"/>
              <a:t>Scrub for errors and inconsistencies</a:t>
            </a:r>
            <a:r>
              <a:rPr lang="en-US" sz="3000" dirty="0" smtClean="0">
                <a:solidFill>
                  <a:schemeClr val="accent1"/>
                </a:solidFill>
              </a:rPr>
              <a:t> </a:t>
            </a:r>
            <a:r>
              <a:rPr lang="en-US" sz="3000" dirty="0" smtClean="0">
                <a:solidFill>
                  <a:schemeClr val="accent2"/>
                </a:solidFill>
              </a:rPr>
              <a:t>(no typos, oddities or falsehoods!)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000" dirty="0" smtClean="0"/>
              <a:t>Avoid old-school resume habits </a:t>
            </a:r>
            <a:r>
              <a:rPr lang="en-US" sz="3000" dirty="0" smtClean="0">
                <a:solidFill>
                  <a:schemeClr val="accent2"/>
                </a:solidFill>
              </a:rPr>
              <a:t>(references available, position of education, +)</a:t>
            </a:r>
          </a:p>
          <a:p>
            <a:pPr marL="571500" indent="-457200">
              <a:buFont typeface="+mj-lt"/>
              <a:buAutoNum type="arabicPeriod"/>
            </a:pPr>
            <a:endParaRPr lang="en-US" sz="3000" dirty="0"/>
          </a:p>
          <a:p>
            <a:pPr marL="1143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8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4.2  Irregularities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2281428" cy="2724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820238" cy="2883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003550" cy="21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4.3  scrub for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DATA:</a:t>
            </a:r>
          </a:p>
          <a:p>
            <a:r>
              <a:rPr lang="en-US" dirty="0" smtClean="0"/>
              <a:t>In 2009, </a:t>
            </a:r>
            <a:r>
              <a:rPr lang="en-US" dirty="0" err="1" smtClean="0"/>
              <a:t>Accountemps</a:t>
            </a:r>
            <a:r>
              <a:rPr lang="en-US" dirty="0" smtClean="0"/>
              <a:t> surveyed 150 senior executives from F1000 companies</a:t>
            </a:r>
          </a:p>
          <a:p>
            <a:r>
              <a:rPr lang="en-US" dirty="0" smtClean="0"/>
              <a:t>Question:  “How many resume typos does it take to decide not to consider a job candidate?”</a:t>
            </a:r>
          </a:p>
          <a:p>
            <a:pPr lvl="1"/>
            <a:r>
              <a:rPr lang="en-US" dirty="0" smtClean="0"/>
              <a:t>One:  40%</a:t>
            </a:r>
          </a:p>
          <a:p>
            <a:pPr lvl="1"/>
            <a:r>
              <a:rPr lang="en-US" dirty="0" smtClean="0"/>
              <a:t>Two:  36%		76% will toss you for just one or two!</a:t>
            </a:r>
          </a:p>
          <a:p>
            <a:pPr lvl="1"/>
            <a:r>
              <a:rPr lang="en-US" dirty="0" smtClean="0"/>
              <a:t>Three 14%</a:t>
            </a:r>
          </a:p>
          <a:p>
            <a:pPr lvl="1"/>
            <a:r>
              <a:rPr lang="en-US" dirty="0" smtClean="0"/>
              <a:t>Four+:  7%</a:t>
            </a:r>
            <a:endParaRPr lang="en-US" dirty="0"/>
          </a:p>
          <a:p>
            <a:r>
              <a:rPr lang="en-US" dirty="0" smtClean="0"/>
              <a:t>How many are you willing to risk?</a:t>
            </a:r>
          </a:p>
        </p:txBody>
      </p:sp>
    </p:spTree>
    <p:extLst>
      <p:ext uri="{BB962C8B-B14F-4D97-AF65-F5344CB8AC3E}">
        <p14:creationId xmlns:p14="http://schemas.microsoft.com/office/powerpoint/2010/main" val="382467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4.4  scrub for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COMMON MISTAKES:</a:t>
            </a:r>
          </a:p>
          <a:p>
            <a:r>
              <a:rPr lang="en-US" dirty="0" smtClean="0"/>
              <a:t>Their / there</a:t>
            </a:r>
          </a:p>
          <a:p>
            <a:r>
              <a:rPr lang="en-US" dirty="0" smtClean="0"/>
              <a:t>To / too</a:t>
            </a:r>
          </a:p>
          <a:p>
            <a:r>
              <a:rPr lang="en-US" dirty="0" smtClean="0"/>
              <a:t>Some / sum</a:t>
            </a:r>
          </a:p>
          <a:p>
            <a:r>
              <a:rPr lang="en-US" dirty="0" smtClean="0"/>
              <a:t>MS Excel / excel (the verb)</a:t>
            </a:r>
          </a:p>
          <a:p>
            <a:endParaRPr lang="en-US" dirty="0"/>
          </a:p>
          <a:p>
            <a:r>
              <a:rPr lang="en-US" dirty="0" smtClean="0"/>
              <a:t>Spell check won’t catch these!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05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4.4  scrub for errors and inconsistencies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THE FIX</a:t>
            </a:r>
          </a:p>
          <a:p>
            <a:r>
              <a:rPr lang="en-US" dirty="0" smtClean="0"/>
              <a:t>Use spellcheck, but only as a first line of         defense</a:t>
            </a:r>
          </a:p>
          <a:p>
            <a:r>
              <a:rPr lang="en-US" dirty="0" smtClean="0"/>
              <a:t>Proofread it</a:t>
            </a:r>
          </a:p>
          <a:p>
            <a:r>
              <a:rPr lang="en-US" dirty="0" smtClean="0"/>
              <a:t>Proofread it again the next day</a:t>
            </a:r>
          </a:p>
          <a:p>
            <a:r>
              <a:rPr lang="en-US" dirty="0" smtClean="0"/>
              <a:t>Proofread by reading each word backwards / bottom up</a:t>
            </a:r>
          </a:p>
          <a:p>
            <a:r>
              <a:rPr lang="en-US" dirty="0" smtClean="0"/>
              <a:t>Ask a meticulous friend/ family member to proof read it</a:t>
            </a:r>
          </a:p>
          <a:p>
            <a:r>
              <a:rPr lang="en-US" dirty="0" smtClean="0"/>
              <a:t>Pay special attention to software names, acronyms, company names, school names, etc.</a:t>
            </a:r>
          </a:p>
          <a:p>
            <a:r>
              <a:rPr lang="en-US" dirty="0" smtClean="0"/>
              <a:t>If your resume is sloppy, maybe your work is too!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76400"/>
            <a:ext cx="2057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5.1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PROBLEM:</a:t>
            </a:r>
          </a:p>
          <a:p>
            <a:r>
              <a:rPr lang="en-US" dirty="0" smtClean="0"/>
              <a:t>Physical address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References available upon request</a:t>
            </a:r>
          </a:p>
          <a:p>
            <a:r>
              <a:rPr lang="en-US" dirty="0" smtClean="0"/>
              <a:t>Written in 3</a:t>
            </a:r>
            <a:r>
              <a:rPr lang="en-US" baseline="30000" dirty="0" smtClean="0"/>
              <a:t>rd</a:t>
            </a:r>
            <a:r>
              <a:rPr lang="en-US" dirty="0" smtClean="0"/>
              <a:t> person </a:t>
            </a:r>
            <a:r>
              <a:rPr lang="en-US" dirty="0" smtClean="0">
                <a:solidFill>
                  <a:schemeClr val="accent4"/>
                </a:solidFill>
              </a:rPr>
              <a:t>(as though someone else is speaking about you)</a:t>
            </a:r>
          </a:p>
          <a:p>
            <a:r>
              <a:rPr lang="en-US" dirty="0" smtClean="0"/>
              <a:t>Resume saved as “resume1” or “resume-final”</a:t>
            </a:r>
          </a:p>
          <a:p>
            <a:r>
              <a:rPr lang="en-US" dirty="0" smtClean="0"/>
              <a:t>Unprofessional sounding email</a:t>
            </a:r>
          </a:p>
          <a:p>
            <a:r>
              <a:rPr lang="en-US" dirty="0" smtClean="0"/>
              <a:t>One page resume (for anyone other than a new grad)</a:t>
            </a:r>
          </a:p>
          <a:p>
            <a:r>
              <a:rPr lang="en-US" dirty="0" smtClean="0"/>
              <a:t>Include personal information – married, kids, etc.</a:t>
            </a:r>
            <a:endParaRPr lang="en-US" dirty="0"/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9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5.2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Limited address – Tulsa, OK 74135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Employers don’t need to contact you via your mailing address as part of the job search process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An employer could use your address using zillow.com to determine how much your home is worth to potentially low-ball an offer, especially if you have been on the hunt for a while</a:t>
            </a:r>
          </a:p>
        </p:txBody>
      </p:sp>
    </p:spTree>
    <p:extLst>
      <p:ext uri="{BB962C8B-B14F-4D97-AF65-F5344CB8AC3E}">
        <p14:creationId xmlns:p14="http://schemas.microsoft.com/office/powerpoint/2010/main" val="563777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5.3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Professional summary vs. objective</a:t>
            </a:r>
          </a:p>
          <a:p>
            <a:pPr lvl="1"/>
            <a:r>
              <a:rPr lang="en-US" dirty="0" smtClean="0"/>
              <a:t>Objectives are taught to new grads</a:t>
            </a:r>
          </a:p>
          <a:p>
            <a:pPr lvl="1"/>
            <a:r>
              <a:rPr lang="en-US" dirty="0" smtClean="0"/>
              <a:t>They have no work history that defines their career</a:t>
            </a:r>
          </a:p>
          <a:p>
            <a:pPr lvl="1"/>
            <a:r>
              <a:rPr lang="en-US" dirty="0" smtClean="0"/>
              <a:t>Objectives are about YOU, not them</a:t>
            </a:r>
            <a:endParaRPr lang="en-US" dirty="0"/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25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5.4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References are assumed; no need to mention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4"/>
                </a:solidFill>
              </a:rPr>
              <a:t>You may want to include “references available upon request” because that’s what’s been taught forever.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If you don’t have references, you’re dead before you start.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5.5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Save your file as though it will be saved by someone with more than a few resumes</a:t>
            </a:r>
          </a:p>
          <a:p>
            <a:r>
              <a:rPr lang="en-US" dirty="0" smtClean="0"/>
              <a:t>First_Last_1014</a:t>
            </a:r>
          </a:p>
          <a:p>
            <a:r>
              <a:rPr lang="en-US" dirty="0" smtClean="0"/>
              <a:t>Last_First_Oct14</a:t>
            </a:r>
          </a:p>
          <a:p>
            <a:r>
              <a:rPr lang="en-US" dirty="0" smtClean="0"/>
              <a:t>Last_First_Company_Oct14</a:t>
            </a:r>
          </a:p>
          <a:p>
            <a:r>
              <a:rPr lang="en-US" dirty="0" smtClean="0"/>
              <a:t>Last_First_Company_Title_102314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Use any “separator” you like - _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My preference is not to use spaces in naming any document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4213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5.6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person:  Jane Doe is an excellent event manager and never went over budget</a:t>
            </a:r>
          </a:p>
          <a:p>
            <a:r>
              <a:rPr lang="en-US" dirty="0" smtClean="0"/>
              <a:t>Better:  Managed numerous events ranging from $40,000 - $1.2MM, always staying within budget</a:t>
            </a:r>
          </a:p>
          <a:p>
            <a:r>
              <a:rPr lang="en-US" dirty="0" smtClean="0"/>
              <a:t>It can be tough to scrub out the 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r>
              <a:rPr lang="en-US" dirty="0" smtClean="0"/>
              <a:t>You may need to step away and try at another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 what your audience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PROBLEM:</a:t>
            </a:r>
          </a:p>
          <a:p>
            <a:r>
              <a:rPr lang="en-US" dirty="0" smtClean="0"/>
              <a:t>It’s all about me</a:t>
            </a:r>
          </a:p>
          <a:p>
            <a:pPr lvl="1"/>
            <a:r>
              <a:rPr lang="en-US" dirty="0" smtClean="0"/>
              <a:t>Uses I, me, my language</a:t>
            </a:r>
          </a:p>
          <a:p>
            <a:pPr lvl="1"/>
            <a:r>
              <a:rPr lang="en-US" dirty="0" smtClean="0"/>
              <a:t>Focuses on what </a:t>
            </a:r>
            <a:r>
              <a:rPr lang="en-US" b="1" u="sng" dirty="0" smtClean="0"/>
              <a:t>I</a:t>
            </a:r>
            <a:r>
              <a:rPr lang="en-US" dirty="0" smtClean="0"/>
              <a:t> want</a:t>
            </a:r>
          </a:p>
          <a:p>
            <a:pPr lvl="1"/>
            <a:r>
              <a:rPr lang="en-US" dirty="0" smtClean="0"/>
              <a:t>Has an “Objective statement”</a:t>
            </a:r>
          </a:p>
          <a:p>
            <a:r>
              <a:rPr lang="en-US" dirty="0" smtClean="0"/>
              <a:t>Lacks clear results</a:t>
            </a:r>
            <a:endParaRPr lang="en-US" dirty="0"/>
          </a:p>
          <a:p>
            <a:r>
              <a:rPr lang="en-US" dirty="0" smtClean="0"/>
              <a:t>Full disclosure vs. good sales message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2335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5.7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Unprofessional sounding emails don’t give a good first impression!</a:t>
            </a:r>
          </a:p>
          <a:p>
            <a:pPr marL="11430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Couchpotato64@junkmail.net </a:t>
            </a:r>
          </a:p>
          <a:p>
            <a:r>
              <a:rPr lang="en-US" dirty="0" smtClean="0"/>
              <a:t>Beachbum08@unprofessional.com 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Use something as close to first initial + last name or first + last or </a:t>
            </a:r>
            <a:r>
              <a:rPr lang="en-US" dirty="0" err="1" smtClean="0"/>
              <a:t>first.last</a:t>
            </a:r>
            <a:endParaRPr lang="en-US" dirty="0" smtClean="0"/>
          </a:p>
          <a:p>
            <a:r>
              <a:rPr lang="en-US" dirty="0" smtClean="0"/>
              <a:t>If you use a number make it one digit or three; avoid two or four </a:t>
            </a:r>
            <a:r>
              <a:rPr lang="en-US" dirty="0" smtClean="0">
                <a:solidFill>
                  <a:schemeClr val="accent1"/>
                </a:solidFill>
              </a:rPr>
              <a:t>(they look like dates of birth, graduation, etc.)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9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5.8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As a rule, your resume needs to be two pages</a:t>
            </a:r>
          </a:p>
          <a:p>
            <a:r>
              <a:rPr lang="en-US" dirty="0" smtClean="0"/>
              <a:t>One page resumes are mostly just for new grads</a:t>
            </a:r>
          </a:p>
          <a:p>
            <a:r>
              <a:rPr lang="en-US" dirty="0" smtClean="0"/>
              <a:t>Exceptions abound with resume rules</a:t>
            </a:r>
          </a:p>
          <a:p>
            <a:r>
              <a:rPr lang="en-US" dirty="0" smtClean="0"/>
              <a:t>Technical resumes likely are longer</a:t>
            </a:r>
          </a:p>
          <a:p>
            <a:r>
              <a:rPr lang="en-US" dirty="0" smtClean="0"/>
              <a:t>Senior executives are likely longer</a:t>
            </a:r>
          </a:p>
          <a:p>
            <a:r>
              <a:rPr lang="en-US" dirty="0" smtClean="0"/>
              <a:t>If it goes longer than two pages, make it interesting!</a:t>
            </a:r>
            <a:endParaRPr lang="en-US" dirty="0"/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7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5.8  Avoid old-school habits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 smtClean="0"/>
              <a:t>Omit personal information</a:t>
            </a:r>
          </a:p>
          <a:p>
            <a:pPr lvl="1"/>
            <a:r>
              <a:rPr lang="en-US" dirty="0" smtClean="0"/>
              <a:t>Marital status</a:t>
            </a:r>
          </a:p>
          <a:p>
            <a:pPr lvl="1"/>
            <a:r>
              <a:rPr lang="en-US" dirty="0" smtClean="0"/>
              <a:t>Divorce</a:t>
            </a:r>
          </a:p>
          <a:p>
            <a:pPr lvl="1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Ill or aging parents</a:t>
            </a:r>
          </a:p>
          <a:p>
            <a:pPr lvl="1"/>
            <a:endParaRPr lang="en-US" dirty="0"/>
          </a:p>
          <a:p>
            <a:r>
              <a:rPr lang="en-US" dirty="0" smtClean="0"/>
              <a:t>Cut this from both your resume and any job-related communication</a:t>
            </a:r>
            <a:endParaRPr lang="en-US" dirty="0"/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82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been coming to </a:t>
            </a:r>
            <a:r>
              <a:rPr lang="en-US" dirty="0" err="1" smtClean="0"/>
              <a:t>OJTTulsa</a:t>
            </a:r>
            <a:r>
              <a:rPr lang="en-US" dirty="0" smtClean="0"/>
              <a:t> for a few weeks or months</a:t>
            </a:r>
          </a:p>
          <a:p>
            <a:r>
              <a:rPr lang="en-US" dirty="0" smtClean="0"/>
              <a:t>What are you APPLYING?</a:t>
            </a:r>
          </a:p>
          <a:p>
            <a:r>
              <a:rPr lang="en-US" dirty="0" smtClean="0"/>
              <a:t>What are you doing DIFFERENTLY based on what you have learned?</a:t>
            </a:r>
          </a:p>
          <a:p>
            <a:endParaRPr lang="en-US" dirty="0"/>
          </a:p>
          <a:p>
            <a:r>
              <a:rPr lang="en-US" dirty="0" smtClean="0"/>
              <a:t>We don’t ask you for anything as a result of this but I am now:</a:t>
            </a:r>
          </a:p>
          <a:p>
            <a:pPr lvl="1"/>
            <a:r>
              <a:rPr lang="en-US" dirty="0" smtClean="0"/>
              <a:t>respond to this – email me your resume at OJTjobs@gmail.com </a:t>
            </a:r>
          </a:p>
          <a:p>
            <a:pPr lvl="1"/>
            <a:r>
              <a:rPr lang="en-US" dirty="0" smtClean="0"/>
              <a:t>Press as hard as you can – increase your job search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09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33 days until Thanksgiving (11/27/14)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Don’t believe the rumor that says hiring slows between Thanksgiving and New Years!!!</a:t>
            </a:r>
          </a:p>
          <a:p>
            <a:r>
              <a:rPr lang="en-US" dirty="0" smtClean="0"/>
              <a:t>You are only looking for ONE JOB</a:t>
            </a:r>
          </a:p>
          <a:p>
            <a:r>
              <a:rPr lang="en-US" dirty="0" smtClean="0"/>
              <a:t>Individual jobs get filled every day</a:t>
            </a:r>
          </a:p>
          <a:p>
            <a:r>
              <a:rPr lang="en-US" dirty="0" smtClean="0"/>
              <a:t>Don’t back off during the holidays because you heard about a slow down in hiring!</a:t>
            </a:r>
          </a:p>
          <a:p>
            <a:r>
              <a:rPr lang="en-US" dirty="0" smtClean="0"/>
              <a:t>Even if it happens, the people that get hired in January are the ones who press in November and December!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77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Resume advice is cheap – most people are willing to offer it, even when it’s contrary to the last respected professional!</a:t>
            </a:r>
          </a:p>
          <a:p>
            <a:r>
              <a:rPr lang="en-US" dirty="0" smtClean="0"/>
              <a:t>Consider more advice than you apply, including mine!</a:t>
            </a:r>
          </a:p>
          <a:p>
            <a:r>
              <a:rPr lang="en-US" dirty="0" smtClean="0"/>
              <a:t>The goal of the resume is interviews, calls, inquiries, interest in you and your skill set right?</a:t>
            </a:r>
          </a:p>
          <a:p>
            <a:r>
              <a:rPr lang="en-US" dirty="0" smtClean="0"/>
              <a:t>If your current resume is getting you RESULTS, you can set aside all the other advice you 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6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 what your audience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FIX:</a:t>
            </a:r>
          </a:p>
          <a:p>
            <a:r>
              <a:rPr lang="en-US" dirty="0"/>
              <a:t>WIIFM – What’s in it for 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By “me” I mean “them”</a:t>
            </a:r>
          </a:p>
          <a:p>
            <a:r>
              <a:rPr lang="en-US" dirty="0" smtClean="0"/>
              <a:t>Answer the question:  What problem does this person </a:t>
            </a:r>
            <a:r>
              <a:rPr lang="en-US" dirty="0" smtClean="0">
                <a:solidFill>
                  <a:schemeClr val="accent6"/>
                </a:solidFill>
              </a:rPr>
              <a:t>solve</a:t>
            </a:r>
            <a:r>
              <a:rPr lang="en-US" dirty="0" smtClean="0"/>
              <a:t> for ME?</a:t>
            </a:r>
          </a:p>
          <a:p>
            <a:r>
              <a:rPr lang="en-US" dirty="0" smtClean="0"/>
              <a:t>Avoid </a:t>
            </a:r>
            <a:r>
              <a:rPr lang="en-US" dirty="0"/>
              <a:t>first person:  I, me, my, we</a:t>
            </a:r>
          </a:p>
          <a:p>
            <a:r>
              <a:rPr lang="en-US" dirty="0" smtClean="0"/>
              <a:t>Lead with a good professional summary </a:t>
            </a:r>
            <a:r>
              <a:rPr lang="en-US" dirty="0" smtClean="0">
                <a:solidFill>
                  <a:schemeClr val="accent1"/>
                </a:solidFill>
              </a:rPr>
              <a:t>(speaks to them)</a:t>
            </a:r>
            <a:r>
              <a:rPr lang="en-US" dirty="0" smtClean="0"/>
              <a:t> instead of an objective </a:t>
            </a:r>
            <a:r>
              <a:rPr lang="en-US" dirty="0" smtClean="0">
                <a:solidFill>
                  <a:schemeClr val="accent1"/>
                </a:solidFill>
              </a:rPr>
              <a:t>(says what I want)</a:t>
            </a:r>
          </a:p>
          <a:p>
            <a:r>
              <a:rPr lang="en-US" dirty="0"/>
              <a:t>Remember this is a sales </a:t>
            </a:r>
            <a:r>
              <a:rPr lang="en-US" dirty="0" smtClean="0"/>
              <a:t>document!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PROBLEM:</a:t>
            </a:r>
          </a:p>
          <a:p>
            <a:r>
              <a:rPr lang="en-US" dirty="0" smtClean="0"/>
              <a:t>Fold your resume like a newspaper at the 5 ½” mark</a:t>
            </a:r>
          </a:p>
          <a:p>
            <a:r>
              <a:rPr lang="en-US" dirty="0" smtClean="0"/>
              <a:t>Waste valuable real estate on your resume</a:t>
            </a:r>
          </a:p>
          <a:p>
            <a:r>
              <a:rPr lang="en-US" dirty="0" smtClean="0"/>
              <a:t>Add unnecessary information that pushes your good information lower in the document</a:t>
            </a:r>
          </a:p>
          <a:p>
            <a:r>
              <a:rPr lang="en-US" dirty="0" smtClean="0"/>
              <a:t>Fail to make it easy to read, especially early on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What do you think is the average attention span of a normal adult?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Some brain science stats: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1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2.2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BRAIN SCIENCE:</a:t>
            </a:r>
          </a:p>
          <a:p>
            <a:pPr marL="114300" indent="0">
              <a:buNone/>
            </a:pPr>
            <a:r>
              <a:rPr lang="en-US" dirty="0" smtClean="0"/>
              <a:t>In 2000, average attention span:  </a:t>
            </a:r>
            <a:r>
              <a:rPr lang="en-US" b="1" dirty="0" smtClean="0">
                <a:solidFill>
                  <a:schemeClr val="accent2"/>
                </a:solidFill>
              </a:rPr>
              <a:t>12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1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2.3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BRAIN SCIENCE:</a:t>
            </a:r>
          </a:p>
          <a:p>
            <a:pPr marL="114300" indent="0">
              <a:buNone/>
            </a:pPr>
            <a:r>
              <a:rPr lang="en-US" dirty="0" smtClean="0"/>
              <a:t>In 2013, average attention span:  </a:t>
            </a:r>
            <a:r>
              <a:rPr lang="en-US" b="1" dirty="0" smtClean="0">
                <a:solidFill>
                  <a:schemeClr val="accent2"/>
                </a:solidFill>
              </a:rPr>
              <a:t>8 seconds</a:t>
            </a:r>
          </a:p>
        </p:txBody>
      </p:sp>
    </p:spTree>
    <p:extLst>
      <p:ext uri="{BB962C8B-B14F-4D97-AF65-F5344CB8AC3E}">
        <p14:creationId xmlns:p14="http://schemas.microsoft.com/office/powerpoint/2010/main" val="316107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BRAIN SCIENCE ASIDE:</a:t>
            </a:r>
          </a:p>
          <a:p>
            <a:pPr marL="114300" indent="0">
              <a:buNone/>
            </a:pPr>
            <a:r>
              <a:rPr lang="en-US" dirty="0" smtClean="0"/>
              <a:t>average attention span of a goldfish:  </a:t>
            </a:r>
            <a:r>
              <a:rPr lang="en-US" b="1" dirty="0" smtClean="0">
                <a:solidFill>
                  <a:schemeClr val="accent2"/>
                </a:solidFill>
              </a:rPr>
              <a:t>9 seconds</a:t>
            </a:r>
          </a:p>
        </p:txBody>
      </p:sp>
    </p:spTree>
    <p:extLst>
      <p:ext uri="{BB962C8B-B14F-4D97-AF65-F5344CB8AC3E}">
        <p14:creationId xmlns:p14="http://schemas.microsoft.com/office/powerpoint/2010/main" val="100935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2.5  Sell yourself above the 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BRAIN SCIENCE:</a:t>
            </a:r>
          </a:p>
          <a:p>
            <a:pPr marL="114300" indent="0">
              <a:buNone/>
            </a:pPr>
            <a:r>
              <a:rPr lang="en-US" dirty="0" smtClean="0"/>
              <a:t>average number of times per hour an office worker checks email inbox: </a:t>
            </a:r>
            <a:r>
              <a:rPr lang="en-US" b="1" dirty="0" smtClean="0">
                <a:solidFill>
                  <a:schemeClr val="accent2"/>
                </a:solidFill>
              </a:rPr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896972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1574</TotalTime>
  <Words>1774</Words>
  <Application>Microsoft Office PowerPoint</Application>
  <PresentationFormat>On-screen Show (4:3)</PresentationFormat>
  <Paragraphs>230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Apothecary</vt:lpstr>
      <vt:lpstr>Your broken resume</vt:lpstr>
      <vt:lpstr>The fixes (and mistakes)</vt:lpstr>
      <vt:lpstr>1.1  what your audience wants</vt:lpstr>
      <vt:lpstr>1.2  what your audience wants</vt:lpstr>
      <vt:lpstr>2.1  Sell yourself above the fold</vt:lpstr>
      <vt:lpstr>2.2  Sell yourself above the fold</vt:lpstr>
      <vt:lpstr>2.3  Sell yourself above the fold</vt:lpstr>
      <vt:lpstr>2.4  Sell yourself above the fold</vt:lpstr>
      <vt:lpstr>2.5  Sell yourself above the fold</vt:lpstr>
      <vt:lpstr>2.6  Sell yourself above the fold</vt:lpstr>
      <vt:lpstr>2.7  Sell yourself above the fold</vt:lpstr>
      <vt:lpstr>2.8  Sell yourself above the fold</vt:lpstr>
      <vt:lpstr>2.9  Sell yourself above the fold</vt:lpstr>
      <vt:lpstr>2.10  sell yourself above the fold</vt:lpstr>
      <vt:lpstr>3.1  Highlight results with $, # &amp; %</vt:lpstr>
      <vt:lpstr>3.2  Highlight results with $, # &amp; %</vt:lpstr>
      <vt:lpstr>3.3  Highlight results with $, # &amp; %</vt:lpstr>
      <vt:lpstr>3.4  Highlight results with $, # &amp; %</vt:lpstr>
      <vt:lpstr>4.1  scrub for errors and inconsistencies</vt:lpstr>
      <vt:lpstr>4.2  Irregularities</vt:lpstr>
      <vt:lpstr>4.3  scrub for errors</vt:lpstr>
      <vt:lpstr>4.4  scrub for errors</vt:lpstr>
      <vt:lpstr>4.4  scrub for errors and inconsistencies</vt:lpstr>
      <vt:lpstr>5.1  Avoid old-school habits</vt:lpstr>
      <vt:lpstr>5.2  Avoid old-school habits</vt:lpstr>
      <vt:lpstr>5.3  Avoid old-school habits</vt:lpstr>
      <vt:lpstr>5.4  Avoid old-school habits</vt:lpstr>
      <vt:lpstr>5.5  Avoid old-school habits</vt:lpstr>
      <vt:lpstr>5.6  Avoid old-school habits</vt:lpstr>
      <vt:lpstr>5.7  Avoid old-school habits</vt:lpstr>
      <vt:lpstr>5.8  Avoid old-school habits</vt:lpstr>
      <vt:lpstr>5.8  Avoid old-school habits</vt:lpstr>
      <vt:lpstr>MY CHALLENGE</vt:lpstr>
      <vt:lpstr>thanksgiving</vt:lpstr>
      <vt:lpstr>finally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broken resume</dc:title>
  <dc:creator>Russ Knight</dc:creator>
  <cp:lastModifiedBy>Russ Knight</cp:lastModifiedBy>
  <cp:revision>24</cp:revision>
  <dcterms:created xsi:type="dcterms:W3CDTF">2014-10-21T18:43:41Z</dcterms:created>
  <dcterms:modified xsi:type="dcterms:W3CDTF">2014-10-22T20:58:21Z</dcterms:modified>
</cp:coreProperties>
</file>