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9" r:id="rId5"/>
    <p:sldId id="26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8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5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6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6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1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1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80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4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9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5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9C34E-42A4-3346-831E-593763CB4B9D}" type="datetimeFigureOut">
              <a:rPr lang="en-US" smtClean="0"/>
              <a:t>4/13/16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0B388-F32C-E14B-81C4-3A82AB48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2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8554"/>
            <a:ext cx="7772400" cy="395692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000" dirty="0" smtClean="0">
                <a:latin typeface="Comic Sans MS"/>
                <a:cs typeface="Comic Sans MS"/>
              </a:rPr>
              <a:t>An Expedition is a long line of everyone and someone must bring lunch</a:t>
            </a:r>
            <a:r>
              <a:rPr lang="en-US" sz="6000" dirty="0" smtClean="0"/>
              <a:t>.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73217"/>
            <a:ext cx="6400800" cy="1752600"/>
          </a:xfrm>
        </p:spPr>
        <p:txBody>
          <a:bodyPr/>
          <a:lstStyle/>
          <a:p>
            <a:r>
              <a:rPr lang="en-US" b="1" dirty="0" smtClean="0"/>
              <a:t>….Christopher Robin</a:t>
            </a:r>
          </a:p>
          <a:p>
            <a:r>
              <a:rPr lang="en-US" b="1" i="1" dirty="0" smtClean="0"/>
              <a:t>In</a:t>
            </a:r>
            <a:r>
              <a:rPr lang="en-US" b="1" dirty="0" smtClean="0"/>
              <a:t> Winnie the Pooh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081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4252"/>
            <a:ext cx="8229600" cy="2138121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000090"/>
                </a:solidFill>
                <a:latin typeface="Comic Sans MS"/>
                <a:cs typeface="Comic Sans MS"/>
              </a:rPr>
              <a:t>Toward Teamwork and Collaboration</a:t>
            </a:r>
            <a:endParaRPr lang="en-US" sz="7200" b="1" dirty="0">
              <a:solidFill>
                <a:srgbClr val="00009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50327" y="6441937"/>
            <a:ext cx="645277" cy="10241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44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649"/>
            <a:ext cx="8229600" cy="2862644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accent4">
                    <a:lumMod val="75000"/>
                  </a:schemeClr>
                </a:solidFill>
                <a:latin typeface="Comic Sans MS"/>
                <a:cs typeface="Comic Sans MS"/>
              </a:rPr>
              <a:t>Toward Leadership</a:t>
            </a:r>
            <a:endParaRPr lang="en-US" sz="7200" b="1" dirty="0">
              <a:solidFill>
                <a:schemeClr val="accent4">
                  <a:lumMod val="75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9873779" y="6259514"/>
            <a:ext cx="1555590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74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524"/>
            <a:ext cx="8229600" cy="2426731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accent2">
                    <a:lumMod val="75000"/>
                  </a:schemeClr>
                </a:solidFill>
                <a:latin typeface="Comic Sans MS"/>
                <a:cs typeface="Comic Sans MS"/>
              </a:rPr>
              <a:t>Toward Complexity</a:t>
            </a:r>
            <a:endParaRPr lang="en-US" sz="7200" b="1" dirty="0">
              <a:solidFill>
                <a:schemeClr val="accent2">
                  <a:lumMod val="75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9786524" y="6126161"/>
            <a:ext cx="876856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218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0525"/>
            <a:ext cx="8229600" cy="2570333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2">
                    <a:lumMod val="50000"/>
                  </a:schemeClr>
                </a:solidFill>
                <a:latin typeface="Comic Sans MS"/>
                <a:cs typeface="Comic Sans MS"/>
              </a:rPr>
              <a:t>Toward Fit and Flow</a:t>
            </a:r>
            <a:endParaRPr lang="en-US" sz="7200" b="1" dirty="0">
              <a:solidFill>
                <a:schemeClr val="bg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9595027" y="6126161"/>
            <a:ext cx="362836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608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3474"/>
            <a:ext cx="8229600" cy="2398977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Toward the Future</a:t>
            </a:r>
            <a:endParaRPr lang="en-US" sz="72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9766366" y="6380472"/>
            <a:ext cx="826462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40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33" y="489358"/>
            <a:ext cx="8677855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7200" b="1" dirty="0" smtClean="0">
                <a:latin typeface="Comic Sans MS"/>
                <a:cs typeface="Comic Sans MS"/>
              </a:rPr>
              <a:t>What is a Career?</a:t>
            </a:r>
            <a:endParaRPr lang="en-US" sz="7200" b="1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989" y="1915149"/>
            <a:ext cx="8229600" cy="36891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 smtClean="0"/>
              <a:t>A Career is an Unfolding </a:t>
            </a:r>
            <a:r>
              <a:rPr lang="en-US" sz="4800" dirty="0"/>
              <a:t>S</a:t>
            </a:r>
            <a:r>
              <a:rPr lang="en-US" sz="4800" dirty="0" smtClean="0"/>
              <a:t>equence of Work Experiences Over Time, </a:t>
            </a:r>
            <a:endParaRPr lang="en-US" sz="4800" dirty="0" smtClean="0"/>
          </a:p>
          <a:p>
            <a:pPr marL="0" indent="0" algn="ctr">
              <a:buNone/>
            </a:pPr>
            <a:r>
              <a:rPr lang="en-US" sz="4800" b="1" dirty="0" smtClean="0"/>
              <a:t>Linked </a:t>
            </a:r>
            <a:r>
              <a:rPr lang="en-US" sz="4800" b="1" dirty="0"/>
              <a:t>T</a:t>
            </a:r>
            <a:r>
              <a:rPr lang="en-US" sz="4800" b="1" dirty="0" smtClean="0"/>
              <a:t>ogether by an Equally </a:t>
            </a:r>
            <a:r>
              <a:rPr lang="en-US" sz="4800" b="1" dirty="0"/>
              <a:t>S</a:t>
            </a:r>
            <a:r>
              <a:rPr lang="en-US" sz="4800" b="1" dirty="0" smtClean="0"/>
              <a:t>ignificant </a:t>
            </a:r>
            <a:r>
              <a:rPr lang="en-US" sz="4800" b="1" dirty="0"/>
              <a:t>S</a:t>
            </a:r>
            <a:r>
              <a:rPr lang="en-US" sz="4800" b="1" dirty="0" smtClean="0"/>
              <a:t>equence of Transitions</a:t>
            </a:r>
            <a:r>
              <a:rPr lang="en-US" sz="5400" dirty="0" smtClean="0"/>
              <a:t>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9386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5514"/>
            <a:ext cx="8229600" cy="28702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000" b="1" dirty="0" smtClean="0">
                <a:latin typeface="Comic Sans MS"/>
                <a:cs typeface="Comic Sans MS"/>
              </a:rPr>
              <a:t>Transition, n., A Change of State or Condition</a:t>
            </a:r>
            <a:endParaRPr lang="en-US" sz="6000" b="1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491" y="3840378"/>
            <a:ext cx="8229600" cy="21671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200" b="1" dirty="0" smtClean="0"/>
              <a:t>What </a:t>
            </a:r>
            <a:r>
              <a:rPr lang="en-US" sz="5200" b="1" dirty="0" smtClean="0"/>
              <a:t>Do We </a:t>
            </a:r>
            <a:r>
              <a:rPr lang="en-US" sz="5200" b="1" dirty="0"/>
              <a:t>M</a:t>
            </a:r>
            <a:r>
              <a:rPr lang="en-US" sz="5200" b="1" dirty="0" smtClean="0"/>
              <a:t>ean then by </a:t>
            </a:r>
          </a:p>
          <a:p>
            <a:pPr marL="0" indent="0" algn="ctr">
              <a:buNone/>
            </a:pPr>
            <a:r>
              <a:rPr lang="en-US" sz="5200" b="1" dirty="0" smtClean="0"/>
              <a:t>Overcoming Job Transition?</a:t>
            </a:r>
            <a:endParaRPr lang="en-US" sz="5200" b="1" dirty="0"/>
          </a:p>
        </p:txBody>
      </p:sp>
    </p:spTree>
    <p:extLst>
      <p:ext uri="{BB962C8B-B14F-4D97-AF65-F5344CB8AC3E}">
        <p14:creationId xmlns:p14="http://schemas.microsoft.com/office/powerpoint/2010/main" val="307638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3366FF"/>
                </a:solidFill>
                <a:latin typeface="Comic Sans MS"/>
                <a:cs typeface="Comic Sans MS"/>
              </a:rPr>
              <a:t>Overcoming Job Transition</a:t>
            </a:r>
            <a:endParaRPr lang="en-US" b="1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2194"/>
            <a:ext cx="8229600" cy="45259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5400" dirty="0" smtClean="0"/>
              <a:t>The Essence of OJT is helping take you from where you are to a better place with the attitude of a servant and the mind of a beginner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3561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14449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000" b="1" dirty="0" smtClean="0">
                <a:latin typeface="Comic Sans MS"/>
                <a:cs typeface="Comic Sans MS"/>
              </a:rPr>
              <a:t>We Are All in Constant Transition </a:t>
            </a:r>
            <a:endParaRPr lang="en-US" sz="6000" b="1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4079"/>
            <a:ext cx="8229600" cy="2741689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 err="1" smtClean="0">
                <a:solidFill>
                  <a:srgbClr val="008000"/>
                </a:solidFill>
              </a:rPr>
              <a:t>Before</a:t>
            </a:r>
            <a:r>
              <a:rPr lang="en-US" sz="6000" b="1" dirty="0" err="1" smtClean="0"/>
              <a:t>|</a:t>
            </a:r>
            <a:r>
              <a:rPr lang="en-US" sz="6000" b="1" dirty="0" err="1" smtClean="0">
                <a:solidFill>
                  <a:srgbClr val="FF0000"/>
                </a:solidFill>
              </a:rPr>
              <a:t>Transition</a:t>
            </a:r>
            <a:r>
              <a:rPr lang="en-US" sz="6000" b="1" dirty="0" err="1" smtClean="0"/>
              <a:t>|</a:t>
            </a:r>
            <a:r>
              <a:rPr lang="en-US" sz="6000" b="1" dirty="0" err="1" smtClean="0">
                <a:solidFill>
                  <a:schemeClr val="accent1">
                    <a:lumMod val="75000"/>
                  </a:schemeClr>
                </a:solidFill>
              </a:rPr>
              <a:t>After</a:t>
            </a:r>
            <a:endParaRPr lang="en-US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4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29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Comic Sans MS"/>
                <a:cs typeface="Comic Sans MS"/>
              </a:rPr>
              <a:t>Eight Critical Transitions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6283"/>
            <a:ext cx="8229600" cy="525514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8000"/>
                </a:solidFill>
              </a:rPr>
              <a:t>Toward Mastery</a:t>
            </a:r>
          </a:p>
          <a:p>
            <a:pPr algn="ctr"/>
            <a:r>
              <a:rPr lang="en-US" sz="3600" b="1" dirty="0" smtClean="0">
                <a:solidFill>
                  <a:srgbClr val="3366FF"/>
                </a:solidFill>
              </a:rPr>
              <a:t>Toward Independence</a:t>
            </a:r>
          </a:p>
          <a:p>
            <a:pPr algn="ctr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Toward Influence</a:t>
            </a:r>
          </a:p>
          <a:p>
            <a:pPr algn="ctr"/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Toward Leadership</a:t>
            </a:r>
          </a:p>
          <a:p>
            <a:pPr algn="ctr"/>
            <a:r>
              <a:rPr lang="en-US" sz="3600" b="1" dirty="0" smtClean="0">
                <a:solidFill>
                  <a:srgbClr val="000090"/>
                </a:solidFill>
              </a:rPr>
              <a:t>Toward Teamwork</a:t>
            </a:r>
          </a:p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Toward Complexity</a:t>
            </a:r>
          </a:p>
          <a:p>
            <a:pPr algn="ctr"/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Toward Fit and Flow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Toward the Future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1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9867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Toward Mastery</a:t>
            </a:r>
            <a:endParaRPr lang="en-US" sz="7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9574869" y="6126161"/>
            <a:ext cx="957486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156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7235"/>
            <a:ext cx="8229600" cy="2063861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3366FF"/>
                </a:solidFill>
                <a:latin typeface="Comic Sans MS"/>
                <a:cs typeface="Comic Sans MS"/>
              </a:rPr>
              <a:t>Toward Independence</a:t>
            </a:r>
            <a:endParaRPr lang="en-US" sz="7200" b="1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9796603" y="6126161"/>
            <a:ext cx="947407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34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909" y="2071875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6600"/>
                </a:solidFill>
                <a:latin typeface="Comic Sans MS"/>
                <a:cs typeface="Comic Sans MS"/>
              </a:rPr>
              <a:t>Toward Influence</a:t>
            </a:r>
            <a:endParaRPr lang="en-US" sz="7200" b="1" dirty="0">
              <a:solidFill>
                <a:srgbClr val="FF66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9998179" y="6390551"/>
            <a:ext cx="120945" cy="12095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2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155</Words>
  <Application>Microsoft Macintosh PowerPoint</Application>
  <PresentationFormat>On-screen Show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 Expedition is a long line of everyone and someone must bring lunch.</vt:lpstr>
      <vt:lpstr>What is a Career?</vt:lpstr>
      <vt:lpstr>Transition, n., A Change of State or Condition</vt:lpstr>
      <vt:lpstr>Overcoming Job Transition</vt:lpstr>
      <vt:lpstr>We Are All in Constant Transition </vt:lpstr>
      <vt:lpstr>Eight Critical Transitions</vt:lpstr>
      <vt:lpstr>Toward Mastery</vt:lpstr>
      <vt:lpstr>Toward Independence</vt:lpstr>
      <vt:lpstr>Toward Influence</vt:lpstr>
      <vt:lpstr>Toward Teamwork and Collaboration</vt:lpstr>
      <vt:lpstr>Toward Leadership</vt:lpstr>
      <vt:lpstr>Toward Complexity</vt:lpstr>
      <vt:lpstr>Toward Fit and Flow</vt:lpstr>
      <vt:lpstr>Toward the Future</vt:lpstr>
    </vt:vector>
  </TitlesOfParts>
  <Company>Wantland &amp; Associates Self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Expedition is a long line of everyone and someone must bring lunch.</dc:title>
  <dc:creator>Frank Wantland</dc:creator>
  <cp:lastModifiedBy>Frank Wantland</cp:lastModifiedBy>
  <cp:revision>18</cp:revision>
  <dcterms:created xsi:type="dcterms:W3CDTF">2016-04-12T21:07:11Z</dcterms:created>
  <dcterms:modified xsi:type="dcterms:W3CDTF">2016-04-13T22:15:44Z</dcterms:modified>
</cp:coreProperties>
</file>