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1" r:id="rId2"/>
    <p:sldId id="269" r:id="rId3"/>
    <p:sldId id="268" r:id="rId4"/>
    <p:sldId id="257" r:id="rId5"/>
    <p:sldId id="259" r:id="rId6"/>
    <p:sldId id="262" r:id="rId7"/>
    <p:sldId id="260" r:id="rId8"/>
    <p:sldId id="264" r:id="rId9"/>
    <p:sldId id="263" r:id="rId10"/>
    <p:sldId id="265" r:id="rId11"/>
    <p:sldId id="271" r:id="rId12"/>
    <p:sldId id="272" r:id="rId13"/>
    <p:sldId id="266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3" d="100"/>
          <a:sy n="113" d="100"/>
        </p:scale>
        <p:origin x="-24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960A00-8410-5146-B8BB-55B348F91924}" type="datetimeFigureOut">
              <a:rPr lang="en-US" smtClean="0"/>
              <a:t>12/14/16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0B9B1E-6B26-0640-8939-6D2BB77428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60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880AFE-12E8-EB41-BECE-55295AF5C9F9}" type="datetimeFigureOut">
              <a:rPr lang="en-US" smtClean="0"/>
              <a:t>12/25/16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2AB5D3-B2E6-A84F-B4A8-2D9F7DE96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242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579FC4F-E233-4F88-9237-03011E90BA54}" type="slidenum">
              <a:rPr lang="en-US" smtClean="0"/>
              <a:pPr eaLnBrk="1" hangingPunct="1"/>
              <a:t>11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0F4ED9-566E-4185-916A-638508EF031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617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B00CF-7705-594E-8F5C-3754BCCD82AE}" type="datetimeFigureOut">
              <a:rPr lang="en-US" smtClean="0"/>
              <a:t>12/14/16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85C59-03A3-4345-BFB5-66CE7F2FED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08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B00CF-7705-594E-8F5C-3754BCCD82AE}" type="datetimeFigureOut">
              <a:rPr lang="en-US" smtClean="0"/>
              <a:t>12/14/16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85C59-03A3-4345-BFB5-66CE7F2FED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377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B00CF-7705-594E-8F5C-3754BCCD82AE}" type="datetimeFigureOut">
              <a:rPr lang="en-US" smtClean="0"/>
              <a:t>12/14/16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85C59-03A3-4345-BFB5-66CE7F2FED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939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B00CF-7705-594E-8F5C-3754BCCD82AE}" type="datetimeFigureOut">
              <a:rPr lang="en-US" smtClean="0"/>
              <a:t>12/14/16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85C59-03A3-4345-BFB5-66CE7F2FED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171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B00CF-7705-594E-8F5C-3754BCCD82AE}" type="datetimeFigureOut">
              <a:rPr lang="en-US" smtClean="0"/>
              <a:t>12/14/16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85C59-03A3-4345-BFB5-66CE7F2FED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140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B00CF-7705-594E-8F5C-3754BCCD82AE}" type="datetimeFigureOut">
              <a:rPr lang="en-US" smtClean="0"/>
              <a:t>12/14/16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85C59-03A3-4345-BFB5-66CE7F2FED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84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B00CF-7705-594E-8F5C-3754BCCD82AE}" type="datetimeFigureOut">
              <a:rPr lang="en-US" smtClean="0"/>
              <a:t>12/14/16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85C59-03A3-4345-BFB5-66CE7F2FED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615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B00CF-7705-594E-8F5C-3754BCCD82AE}" type="datetimeFigureOut">
              <a:rPr lang="en-US" smtClean="0"/>
              <a:t>12/14/16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85C59-03A3-4345-BFB5-66CE7F2FED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100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B00CF-7705-594E-8F5C-3754BCCD82AE}" type="datetimeFigureOut">
              <a:rPr lang="en-US" smtClean="0"/>
              <a:t>12/14/16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85C59-03A3-4345-BFB5-66CE7F2FED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516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B00CF-7705-594E-8F5C-3754BCCD82AE}" type="datetimeFigureOut">
              <a:rPr lang="en-US" smtClean="0"/>
              <a:t>12/14/16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85C59-03A3-4345-BFB5-66CE7F2FED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962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B00CF-7705-594E-8F5C-3754BCCD82AE}" type="datetimeFigureOut">
              <a:rPr lang="en-US" smtClean="0"/>
              <a:t>12/14/16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85C59-03A3-4345-BFB5-66CE7F2FED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94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B00CF-7705-594E-8F5C-3754BCCD82AE}" type="datetimeFigureOut">
              <a:rPr lang="en-US" smtClean="0"/>
              <a:t>12/14/16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85C59-03A3-4345-BFB5-66CE7F2FED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56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frankwantland@gmail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8959"/>
            <a:ext cx="8229600" cy="2322300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Humble Inquiry:</a:t>
            </a:r>
            <a:br>
              <a:rPr lang="en-US" sz="5400" b="1" dirty="0" smtClean="0">
                <a:solidFill>
                  <a:srgbClr val="FF0000"/>
                </a:solidFill>
                <a:latin typeface="Comic Sans MS"/>
                <a:cs typeface="Comic Sans MS"/>
              </a:rPr>
            </a:br>
            <a:r>
              <a:rPr lang="en-US" sz="5400" b="1" dirty="0" smtClean="0">
                <a:latin typeface="Comic Sans MS"/>
                <a:cs typeface="Comic Sans MS"/>
              </a:rPr>
              <a:t>An Invitation to a </a:t>
            </a:r>
            <a:r>
              <a:rPr lang="en-US" sz="5400" b="1" dirty="0" smtClean="0">
                <a:latin typeface="Comic Sans MS"/>
                <a:cs typeface="Comic Sans MS"/>
              </a:rPr>
              <a:t>Conversational Dance</a:t>
            </a:r>
            <a:endParaRPr lang="en-US" sz="5400" b="1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149" y="3098400"/>
            <a:ext cx="8229600" cy="26408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 smtClean="0"/>
              <a:t>Asking without telling, listening </a:t>
            </a:r>
          </a:p>
          <a:p>
            <a:pPr marL="0" indent="0" algn="ctr">
              <a:buNone/>
            </a:pPr>
            <a:r>
              <a:rPr lang="en-US" sz="4800" dirty="0" smtClean="0"/>
              <a:t>on several levels, </a:t>
            </a:r>
          </a:p>
          <a:p>
            <a:pPr marL="0" indent="0" algn="ctr">
              <a:buNone/>
            </a:pPr>
            <a:r>
              <a:rPr lang="en-US" sz="4800" dirty="0" smtClean="0"/>
              <a:t>asking again and learning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56120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415"/>
            <a:ext cx="8229600" cy="1143000"/>
          </a:xfrm>
        </p:spPr>
        <p:txBody>
          <a:bodyPr>
            <a:noAutofit/>
          </a:bodyPr>
          <a:lstStyle/>
          <a:p>
            <a:r>
              <a:rPr lang="en-US" sz="6000" b="1" dirty="0" smtClean="0"/>
              <a:t>What Are </a:t>
            </a:r>
            <a:r>
              <a:rPr lang="en-US" sz="6000" b="1" dirty="0" smtClean="0"/>
              <a:t>Your</a:t>
            </a:r>
            <a:r>
              <a:rPr lang="en-US" sz="6000" b="1" dirty="0" smtClean="0"/>
              <a:t> </a:t>
            </a:r>
            <a:r>
              <a:rPr lang="en-US" sz="6000" b="1" dirty="0" smtClean="0"/>
              <a:t>Choices?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626"/>
            <a:ext cx="8229600" cy="3386791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r>
              <a:rPr lang="en-US" sz="7200" dirty="0" smtClean="0"/>
              <a:t>GO LONG</a:t>
            </a:r>
          </a:p>
          <a:p>
            <a:pPr marL="0" indent="0" algn="ctr">
              <a:buNone/>
            </a:pPr>
            <a:r>
              <a:rPr lang="en-US" sz="7200" dirty="0" smtClean="0"/>
              <a:t>Gain Foresight</a:t>
            </a:r>
            <a:endParaRPr lang="en-US" sz="7200" dirty="0"/>
          </a:p>
        </p:txBody>
      </p:sp>
      <p:sp>
        <p:nvSpPr>
          <p:cNvPr id="5" name="TextBox 4"/>
          <p:cNvSpPr txBox="1"/>
          <p:nvPr/>
        </p:nvSpPr>
        <p:spPr>
          <a:xfrm>
            <a:off x="730199" y="5282233"/>
            <a:ext cx="76853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Re-perceive the Future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1716995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477481" cy="563562"/>
          </a:xfrm>
        </p:spPr>
        <p:txBody>
          <a:bodyPr>
            <a:noAutofit/>
          </a:bodyPr>
          <a:lstStyle/>
          <a:p>
            <a:r>
              <a:rPr lang="en-US" sz="4000" b="1" dirty="0"/>
              <a:t>“Everybody has a </a:t>
            </a:r>
            <a:r>
              <a:rPr lang="en-US" sz="4000" b="1" dirty="0" smtClean="0"/>
              <a:t>Plan </a:t>
            </a:r>
            <a:r>
              <a:rPr lang="en-US" sz="4000" b="1" dirty="0" smtClean="0"/>
              <a:t>Until </a:t>
            </a:r>
            <a:r>
              <a:rPr lang="en-US" sz="4000" b="1" dirty="0"/>
              <a:t>I Hit ‘</a:t>
            </a:r>
            <a:r>
              <a:rPr lang="en-US" sz="4000" b="1" dirty="0" err="1" smtClean="0"/>
              <a:t>Em</a:t>
            </a:r>
            <a:r>
              <a:rPr lang="en-US" sz="4000" b="1" dirty="0" smtClean="0"/>
              <a:t>”.</a:t>
            </a:r>
            <a:endParaRPr lang="en-US" sz="4000" b="1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23650" y="1521846"/>
            <a:ext cx="3663149" cy="838200"/>
          </a:xfrm>
        </p:spPr>
        <p:txBody>
          <a:bodyPr>
            <a:normAutofit/>
          </a:bodyPr>
          <a:lstStyle/>
          <a:p>
            <a:pPr algn="ctr" eaLnBrk="1" hangingPunct="1">
              <a:buFontTx/>
              <a:buNone/>
            </a:pPr>
            <a:r>
              <a:rPr lang="en-US" sz="4000" dirty="0" smtClean="0"/>
              <a:t>… </a:t>
            </a:r>
            <a:r>
              <a:rPr lang="en-US" sz="3600" dirty="0" smtClean="0"/>
              <a:t>Mike Tyson</a:t>
            </a:r>
          </a:p>
        </p:txBody>
      </p:sp>
      <p:pic>
        <p:nvPicPr>
          <p:cNvPr id="4100" name="Picture 4" descr="mike-tys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834" y="1000287"/>
            <a:ext cx="4218553" cy="2371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80965" y="3641118"/>
            <a:ext cx="798091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All of us have been hit.   But it isn’t what </a:t>
            </a:r>
            <a:r>
              <a:rPr lang="en-US" sz="4400" b="1" dirty="0" smtClean="0"/>
              <a:t>they</a:t>
            </a:r>
            <a:r>
              <a:rPr lang="en-US" sz="4400" dirty="0" smtClean="0"/>
              <a:t> do that counts, it’s </a:t>
            </a:r>
            <a:r>
              <a:rPr lang="en-US" sz="4400" b="1" smtClean="0"/>
              <a:t>what we </a:t>
            </a:r>
            <a:r>
              <a:rPr lang="en-US" sz="4400" b="1" dirty="0" smtClean="0"/>
              <a:t>do</a:t>
            </a:r>
            <a:r>
              <a:rPr lang="en-US" sz="4400" dirty="0" smtClean="0"/>
              <a:t> about what they </a:t>
            </a:r>
            <a:r>
              <a:rPr lang="en-US" sz="4400" smtClean="0"/>
              <a:t>do that matters.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250677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H="1" flipV="1">
            <a:off x="9250680" y="3600450"/>
            <a:ext cx="45719" cy="13335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 flipV="1">
            <a:off x="9180723" y="5715000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124200" y="5257800"/>
            <a:ext cx="2743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43000" y="1125557"/>
            <a:ext cx="2438400" cy="12081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124200" y="1143000"/>
            <a:ext cx="21336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PLAN B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953000" y="1219200"/>
            <a:ext cx="2057400" cy="11384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PLAN C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6705600" y="1143000"/>
            <a:ext cx="20574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PLAN D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371600" y="16002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PLAN A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3" name="Straight Connector 12"/>
          <p:cNvCxnSpPr>
            <a:stCxn id="4" idx="0"/>
          </p:cNvCxnSpPr>
          <p:nvPr/>
        </p:nvCxnSpPr>
        <p:spPr>
          <a:xfrm flipV="1">
            <a:off x="4495800" y="44958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2667000" y="2438400"/>
            <a:ext cx="1828800" cy="2057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4343400" y="2438400"/>
            <a:ext cx="152400" cy="2057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4495800" y="2438400"/>
            <a:ext cx="1371600" cy="2057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4495800" y="2438400"/>
            <a:ext cx="2895600" cy="2057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85800" y="3657600"/>
            <a:ext cx="2971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CREATIVE TENSION</a:t>
            </a:r>
            <a:endParaRPr lang="en-US" sz="2800" b="1" dirty="0"/>
          </a:p>
        </p:txBody>
      </p:sp>
      <p:cxnSp>
        <p:nvCxnSpPr>
          <p:cNvPr id="25" name="Straight Arrow Connector 24"/>
          <p:cNvCxnSpPr>
            <a:stCxn id="23" idx="2"/>
          </p:cNvCxnSpPr>
          <p:nvPr/>
        </p:nvCxnSpPr>
        <p:spPr>
          <a:xfrm>
            <a:off x="2171700" y="4611707"/>
            <a:ext cx="0" cy="6460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3" idx="0"/>
          </p:cNvCxnSpPr>
          <p:nvPr/>
        </p:nvCxnSpPr>
        <p:spPr>
          <a:xfrm flipV="1">
            <a:off x="2171700" y="2514600"/>
            <a:ext cx="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553200" y="54102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TODAY</a:t>
            </a:r>
            <a:endParaRPr lang="en-US" sz="28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6858000" y="25908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2020</a:t>
            </a:r>
            <a:endParaRPr lang="en-US" sz="28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3581400" y="5594866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CURRENT MODEL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35" name="Straight Arrow Connector 34"/>
          <p:cNvCxnSpPr>
            <a:stCxn id="31" idx="0"/>
          </p:cNvCxnSpPr>
          <p:nvPr/>
        </p:nvCxnSpPr>
        <p:spPr>
          <a:xfrm flipV="1">
            <a:off x="7505700" y="3086100"/>
            <a:ext cx="0" cy="2324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46082" y="143780"/>
            <a:ext cx="87979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Create Alternative Scenarios of Your Future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977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416"/>
            <a:ext cx="8229600" cy="1143000"/>
          </a:xfrm>
        </p:spPr>
        <p:txBody>
          <a:bodyPr>
            <a:noAutofit/>
          </a:bodyPr>
          <a:lstStyle/>
          <a:p>
            <a:r>
              <a:rPr lang="en-US" sz="6000" b="1" dirty="0" smtClean="0"/>
              <a:t>Who Cares?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1650"/>
            <a:ext cx="8229600" cy="2762761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dirty="0" smtClean="0"/>
              <a:t>Build Relationships</a:t>
            </a:r>
          </a:p>
          <a:p>
            <a:pPr marL="0" indent="0" algn="ctr">
              <a:buNone/>
            </a:pPr>
            <a:r>
              <a:rPr lang="en-US" sz="7200" dirty="0" smtClean="0"/>
              <a:t>Gain Access</a:t>
            </a:r>
            <a:endParaRPr lang="en-US" sz="7200" dirty="0"/>
          </a:p>
        </p:txBody>
      </p:sp>
      <p:sp>
        <p:nvSpPr>
          <p:cNvPr id="5" name="TextBox 4"/>
          <p:cNvSpPr txBox="1"/>
          <p:nvPr/>
        </p:nvSpPr>
        <p:spPr>
          <a:xfrm>
            <a:off x="973303" y="4688724"/>
            <a:ext cx="6540118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Who do </a:t>
            </a:r>
            <a:r>
              <a:rPr lang="en-US" sz="5400" dirty="0"/>
              <a:t>Y</a:t>
            </a:r>
            <a:r>
              <a:rPr lang="en-US" sz="5400" dirty="0" smtClean="0"/>
              <a:t>ou Know?</a:t>
            </a:r>
          </a:p>
          <a:p>
            <a:pPr algn="ctr"/>
            <a:r>
              <a:rPr lang="en-US" sz="5400" dirty="0" smtClean="0"/>
              <a:t>Who Knows You?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981018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is what I do;  it is all that I do.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Frank Wantland, PhD</a:t>
            </a:r>
          </a:p>
          <a:p>
            <a:pPr marL="0" indent="0" algn="ctr">
              <a:buNone/>
            </a:pPr>
            <a:r>
              <a:rPr lang="en-US" dirty="0" smtClean="0"/>
              <a:t>918-813-0096</a:t>
            </a:r>
          </a:p>
          <a:p>
            <a:pPr marL="0" indent="0" algn="ctr">
              <a:buNone/>
            </a:pPr>
            <a:r>
              <a:rPr lang="en-US" dirty="0" smtClean="0">
                <a:hlinkClick r:id="rId2"/>
              </a:rPr>
              <a:t>frankwantland@gmail.com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LinkedIn: </a:t>
            </a:r>
            <a:r>
              <a:rPr lang="en-US" dirty="0" err="1" smtClean="0"/>
              <a:t>frankwantlandphd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I have been doing this for forty years;</a:t>
            </a:r>
          </a:p>
          <a:p>
            <a:pPr marL="0" indent="0" algn="ctr">
              <a:buNone/>
            </a:pPr>
            <a:r>
              <a:rPr lang="en-US" dirty="0" smtClean="0"/>
              <a:t>I have seen and heard a thing or two.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4482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Many Talented People Have These Uncertainties: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 do not understand my purpose.</a:t>
            </a:r>
          </a:p>
          <a:p>
            <a:r>
              <a:rPr lang="en-US" dirty="0" smtClean="0"/>
              <a:t>I am not sure how I fit in.</a:t>
            </a:r>
          </a:p>
          <a:p>
            <a:r>
              <a:rPr lang="en-US" dirty="0" smtClean="0"/>
              <a:t>I do not know who to trust.</a:t>
            </a:r>
          </a:p>
          <a:p>
            <a:r>
              <a:rPr lang="en-US" dirty="0" smtClean="0"/>
              <a:t>I am deathly afraid of failure.</a:t>
            </a:r>
          </a:p>
          <a:p>
            <a:r>
              <a:rPr lang="en-US" dirty="0" smtClean="0"/>
              <a:t>I do not have time to think about my future.</a:t>
            </a:r>
          </a:p>
          <a:p>
            <a:r>
              <a:rPr lang="en-US" dirty="0" smtClean="0"/>
              <a:t>I do not know what drives me.</a:t>
            </a:r>
          </a:p>
          <a:p>
            <a:r>
              <a:rPr lang="en-US" dirty="0" smtClean="0"/>
              <a:t>I am unclear about what is expected of me.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Humble Inquiry resolves most of these issues.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391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Ancient Wisdom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“The unexamined life is not worth living.”  ……. Socrates, 470-399 B.C.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 smtClean="0"/>
              <a:t>“The man who looks outside dreams;</a:t>
            </a:r>
          </a:p>
          <a:p>
            <a:pPr marL="0" indent="0">
              <a:buNone/>
            </a:pPr>
            <a:r>
              <a:rPr lang="en-US" sz="4000" dirty="0" smtClean="0"/>
              <a:t>The man who looks inside awakens.”</a:t>
            </a:r>
          </a:p>
          <a:p>
            <a:pPr marL="0" indent="0">
              <a:buNone/>
            </a:pPr>
            <a:r>
              <a:rPr lang="en-US" sz="4000" dirty="0" smtClean="0"/>
              <a:t>…..  </a:t>
            </a:r>
            <a:r>
              <a:rPr lang="en-US" sz="4000" dirty="0" smtClean="0"/>
              <a:t>Goerthe</a:t>
            </a:r>
            <a:r>
              <a:rPr lang="en-US" sz="4000" dirty="0" smtClean="0"/>
              <a:t>, 1749-1832 A.D.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263576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988" y="885089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  <a:cs typeface="Comic Sans MS"/>
              </a:rPr>
              <a:t>What is Leadership?</a:t>
            </a:r>
            <a:endParaRPr lang="en-US" sz="5400" b="1" dirty="0">
              <a:solidFill>
                <a:srgbClr val="FF0000"/>
              </a:solidFill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820559"/>
            <a:ext cx="8442389" cy="400217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000" dirty="0" smtClean="0">
                <a:cs typeface="Comic Sans MS"/>
              </a:rPr>
              <a:t>The Ability</a:t>
            </a:r>
          </a:p>
          <a:p>
            <a:pPr marL="0" indent="0" algn="ctr">
              <a:buNone/>
            </a:pPr>
            <a:r>
              <a:rPr lang="en-US" sz="4000" dirty="0" smtClean="0">
                <a:cs typeface="Comic Sans MS"/>
              </a:rPr>
              <a:t>To Take </a:t>
            </a:r>
            <a:r>
              <a:rPr lang="en-US" sz="4000" dirty="0">
                <a:cs typeface="Comic Sans MS"/>
              </a:rPr>
              <a:t>P</a:t>
            </a:r>
            <a:r>
              <a:rPr lang="en-US" sz="4000" dirty="0" smtClean="0">
                <a:cs typeface="Comic Sans MS"/>
              </a:rPr>
              <a:t>eople to a Better Place</a:t>
            </a:r>
          </a:p>
          <a:p>
            <a:pPr marL="0" indent="0" algn="ctr">
              <a:buNone/>
            </a:pPr>
            <a:r>
              <a:rPr lang="en-US" sz="4000" dirty="0" smtClean="0">
                <a:cs typeface="Comic Sans MS"/>
              </a:rPr>
              <a:t> with the </a:t>
            </a:r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FF0000"/>
                </a:solidFill>
                <a:cs typeface="Comic Sans MS"/>
              </a:rPr>
              <a:t>Attitude of a Humble Servant </a:t>
            </a:r>
            <a:r>
              <a:rPr lang="en-US" sz="4000" dirty="0" smtClean="0">
                <a:cs typeface="Comic Sans MS"/>
              </a:rPr>
              <a:t>and</a:t>
            </a:r>
          </a:p>
          <a:p>
            <a:pPr marL="0" indent="0" algn="ctr">
              <a:buNone/>
            </a:pPr>
            <a:r>
              <a:rPr lang="en-US" sz="4000" dirty="0" smtClean="0">
                <a:cs typeface="Comic Sans MS"/>
              </a:rPr>
              <a:t>the Curiosity of a Mindful Beginner</a:t>
            </a:r>
            <a:endParaRPr lang="en-US" sz="4000" dirty="0"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523279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155491"/>
            <a:ext cx="9027479" cy="817864"/>
          </a:xfrm>
        </p:spPr>
        <p:txBody>
          <a:bodyPr>
            <a:noAutofit/>
          </a:bodyPr>
          <a:lstStyle/>
          <a:p>
            <a:r>
              <a:rPr lang="en-US" dirty="0" smtClean="0"/>
              <a:t>What People Want from their Leaders: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H="1">
            <a:off x="8686799" y="6035157"/>
            <a:ext cx="45719" cy="91006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73355"/>
            <a:ext cx="5486400" cy="41148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5697885" y="1155391"/>
            <a:ext cx="332959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TRUST</a:t>
            </a:r>
          </a:p>
          <a:p>
            <a:r>
              <a:rPr lang="en-US" sz="4000" dirty="0" smtClean="0"/>
              <a:t>STABILITY</a:t>
            </a:r>
          </a:p>
          <a:p>
            <a:r>
              <a:rPr lang="en-US" sz="4000" dirty="0" smtClean="0"/>
              <a:t>COMPASSION</a:t>
            </a:r>
          </a:p>
          <a:p>
            <a:r>
              <a:rPr lang="en-US" sz="4000" dirty="0" smtClean="0"/>
              <a:t>HOPE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21563" y="5275442"/>
            <a:ext cx="36300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HOW ABOUT </a:t>
            </a:r>
            <a:endParaRPr lang="en-US" sz="4000" b="1" dirty="0" smtClean="0">
              <a:solidFill>
                <a:srgbClr val="FF0000"/>
              </a:solidFill>
            </a:endParaRPr>
          </a:p>
          <a:p>
            <a:r>
              <a:rPr lang="en-US" sz="4000" b="1" dirty="0" smtClean="0">
                <a:solidFill>
                  <a:srgbClr val="FF0000"/>
                </a:solidFill>
              </a:rPr>
              <a:t>THEM </a:t>
            </a:r>
            <a:r>
              <a:rPr lang="en-US" sz="4000" b="1" dirty="0" smtClean="0">
                <a:solidFill>
                  <a:srgbClr val="FF0000"/>
                </a:solidFill>
              </a:rPr>
              <a:t>APPLES?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14407" y="4044428"/>
            <a:ext cx="332959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“A place to </a:t>
            </a:r>
            <a:r>
              <a:rPr lang="en-US" sz="3200" dirty="0" smtClean="0"/>
              <a:t>stand, people to stand with, and something to stand for.”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8665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95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Core Career Values</a:t>
            </a:r>
            <a:br>
              <a:rPr lang="en-US" b="1" dirty="0" smtClean="0">
                <a:solidFill>
                  <a:srgbClr val="FF0000"/>
                </a:solidFill>
                <a:latin typeface="Comic Sans MS"/>
                <a:cs typeface="Comic Sans MS"/>
              </a:rPr>
            </a:br>
            <a:r>
              <a:rPr lang="en-US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The Building Blocks</a:t>
            </a:r>
            <a:endParaRPr lang="en-US" b="1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0751"/>
            <a:ext cx="8229600" cy="414827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3600" dirty="0" smtClean="0"/>
              <a:t>What is Important to </a:t>
            </a:r>
            <a:r>
              <a:rPr lang="en-US" sz="3600" dirty="0" smtClean="0"/>
              <a:t>You </a:t>
            </a:r>
            <a:r>
              <a:rPr lang="en-US" sz="3600" dirty="0" smtClean="0"/>
              <a:t>About </a:t>
            </a:r>
          </a:p>
          <a:p>
            <a:pPr marL="0" indent="0" algn="ctr">
              <a:buNone/>
            </a:pPr>
            <a:r>
              <a:rPr lang="en-US" sz="3600" dirty="0" smtClean="0"/>
              <a:t>Having a Career?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dirty="0" smtClean="0"/>
              <a:t>What are Your</a:t>
            </a:r>
            <a:r>
              <a:rPr lang="en-US" sz="3600" b="1" dirty="0" smtClean="0">
                <a:solidFill>
                  <a:srgbClr val="FF0000"/>
                </a:solidFill>
              </a:rPr>
              <a:t> Non-Negotiable </a:t>
            </a:r>
            <a:r>
              <a:rPr lang="en-US" sz="3600" dirty="0" smtClean="0"/>
              <a:t>Core Values?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One Example</a:t>
            </a:r>
            <a:r>
              <a:rPr lang="en-US" dirty="0" smtClean="0"/>
              <a:t>:  Technical Excellence | Truth |</a:t>
            </a:r>
          </a:p>
          <a:p>
            <a:pPr marL="0" indent="0" algn="ctr">
              <a:buNone/>
            </a:pPr>
            <a:r>
              <a:rPr lang="en-US" dirty="0" smtClean="0"/>
              <a:t>Innovation | Recognition | Personal </a:t>
            </a:r>
            <a:r>
              <a:rPr lang="en-US" dirty="0" smtClean="0"/>
              <a:t>Integrity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What is it for YOU?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459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H="1" flipV="1">
            <a:off x="8686800" y="1417637"/>
            <a:ext cx="81764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H="1" flipV="1">
            <a:off x="8686800" y="6126163"/>
            <a:ext cx="81764" cy="4571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Keeping Your Eyes Downfield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450929" y="1842179"/>
            <a:ext cx="339826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The Receiver</a:t>
            </a:r>
          </a:p>
          <a:p>
            <a:r>
              <a:rPr lang="en-US" sz="3600" dirty="0" smtClean="0">
                <a:solidFill>
                  <a:srgbClr val="FF0000"/>
                </a:solidFill>
              </a:rPr>
              <a:t>Goes Deep</a:t>
            </a:r>
            <a:r>
              <a:rPr lang="en-US" sz="3600" dirty="0" smtClean="0"/>
              <a:t>, </a:t>
            </a:r>
            <a:r>
              <a:rPr lang="en-US" sz="3600" dirty="0"/>
              <a:t>The </a:t>
            </a:r>
            <a:r>
              <a:rPr lang="en-US" sz="3600" dirty="0" smtClean="0"/>
              <a:t>Quarterback</a:t>
            </a:r>
          </a:p>
          <a:p>
            <a:r>
              <a:rPr lang="en-US" sz="3600" dirty="0" smtClean="0">
                <a:solidFill>
                  <a:srgbClr val="FF0000"/>
                </a:solidFill>
              </a:rPr>
              <a:t>Goes Long</a:t>
            </a:r>
            <a:r>
              <a:rPr lang="en-US" sz="3600" dirty="0" smtClean="0"/>
              <a:t>, and the Football </a:t>
            </a:r>
            <a:r>
              <a:rPr lang="en-US" sz="3600" dirty="0" smtClean="0">
                <a:solidFill>
                  <a:srgbClr val="FF0000"/>
                </a:solidFill>
              </a:rPr>
              <a:t>Converges with the Future</a:t>
            </a:r>
            <a:r>
              <a:rPr lang="en-US" sz="3200" dirty="0" smtClean="0">
                <a:solidFill>
                  <a:srgbClr val="FF0000"/>
                </a:solidFill>
              </a:rPr>
              <a:t>. </a:t>
            </a:r>
            <a:endParaRPr lang="en-US" sz="3200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749" y="1463356"/>
            <a:ext cx="4651022" cy="52851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85982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5805"/>
            <a:ext cx="8229600" cy="1143000"/>
          </a:xfrm>
        </p:spPr>
        <p:txBody>
          <a:bodyPr>
            <a:noAutofit/>
          </a:bodyPr>
          <a:lstStyle/>
          <a:p>
            <a:r>
              <a:rPr lang="en-US" b="1" dirty="0" smtClean="0"/>
              <a:t>Re-perceive:  To </a:t>
            </a:r>
            <a:r>
              <a:rPr lang="en-US" b="1" dirty="0"/>
              <a:t>P</a:t>
            </a:r>
            <a:r>
              <a:rPr lang="en-US" b="1" dirty="0" smtClean="0"/>
              <a:t>erceive </a:t>
            </a:r>
            <a:r>
              <a:rPr lang="en-US" b="1" dirty="0"/>
              <a:t>A</a:t>
            </a:r>
            <a:r>
              <a:rPr lang="en-US" b="1" dirty="0" smtClean="0"/>
              <a:t>gain </a:t>
            </a:r>
            <a:r>
              <a:rPr lang="en-US" b="1" dirty="0"/>
              <a:t>U</a:t>
            </a:r>
            <a:r>
              <a:rPr lang="en-US" b="1" dirty="0" smtClean="0"/>
              <a:t>sually in a Different </a:t>
            </a:r>
            <a:r>
              <a:rPr lang="en-US" b="1" dirty="0"/>
              <a:t>W</a:t>
            </a:r>
            <a:r>
              <a:rPr lang="en-US" b="1" dirty="0" smtClean="0"/>
              <a:t>ay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766" y="1957779"/>
            <a:ext cx="8229600" cy="3386791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r>
              <a:rPr lang="en-US" sz="7200" dirty="0" smtClean="0"/>
              <a:t>GO DEEP</a:t>
            </a:r>
          </a:p>
          <a:p>
            <a:pPr marL="0" indent="0" algn="ctr">
              <a:buNone/>
            </a:pPr>
            <a:r>
              <a:rPr lang="en-US" sz="7200" dirty="0" smtClean="0"/>
              <a:t>Gain Insight</a:t>
            </a:r>
            <a:endParaRPr lang="en-US" sz="7200" dirty="0"/>
          </a:p>
        </p:txBody>
      </p:sp>
      <p:sp>
        <p:nvSpPr>
          <p:cNvPr id="4" name="TextBox 3"/>
          <p:cNvSpPr txBox="1"/>
          <p:nvPr/>
        </p:nvSpPr>
        <p:spPr>
          <a:xfrm>
            <a:off x="820417" y="5495390"/>
            <a:ext cx="76197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Explore Your “Inner World”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456565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4227"/>
            <a:ext cx="8381916" cy="106597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/>
            </a:r>
            <a:br>
              <a:rPr lang="en-US" dirty="0" smtClean="0">
                <a:latin typeface="Comic Sans MS"/>
                <a:cs typeface="Comic Sans MS"/>
              </a:rPr>
            </a:br>
            <a:r>
              <a:rPr lang="en-US" dirty="0">
                <a:latin typeface="Comic Sans MS"/>
                <a:cs typeface="Comic Sans MS"/>
              </a:rPr>
              <a:t/>
            </a:r>
            <a:br>
              <a:rPr lang="en-US" dirty="0">
                <a:latin typeface="Comic Sans MS"/>
                <a:cs typeface="Comic Sans MS"/>
              </a:rPr>
            </a:br>
            <a:r>
              <a:rPr lang="en-US" dirty="0" smtClean="0">
                <a:latin typeface="Comic Sans MS"/>
                <a:cs typeface="Comic Sans MS"/>
              </a:rPr>
              <a:t/>
            </a:r>
            <a:br>
              <a:rPr lang="en-US" dirty="0" smtClean="0">
                <a:latin typeface="Comic Sans MS"/>
                <a:cs typeface="Comic Sans MS"/>
              </a:rPr>
            </a:br>
            <a:r>
              <a:rPr lang="en-US" b="1" dirty="0" smtClean="0">
                <a:latin typeface="Comic Sans MS"/>
                <a:cs typeface="Comic Sans MS"/>
              </a:rPr>
              <a:t>Through Insight You Dig Deep with These Questions</a:t>
            </a:r>
            <a:br>
              <a:rPr lang="en-US" b="1" dirty="0" smtClean="0">
                <a:latin typeface="Comic Sans MS"/>
                <a:cs typeface="Comic Sans MS"/>
              </a:rPr>
            </a:br>
            <a:r>
              <a:rPr lang="en-US" b="1" dirty="0" smtClean="0">
                <a:latin typeface="Comic Sans MS"/>
                <a:cs typeface="Comic Sans MS"/>
              </a:rPr>
              <a:t/>
            </a:r>
            <a:br>
              <a:rPr lang="en-US" b="1" dirty="0" smtClean="0">
                <a:latin typeface="Comic Sans MS"/>
                <a:cs typeface="Comic Sans MS"/>
              </a:rPr>
            </a:br>
            <a:r>
              <a:rPr lang="en-US" b="1" dirty="0" smtClean="0">
                <a:latin typeface="Comic Sans MS"/>
                <a:cs typeface="Comic Sans MS"/>
              </a:rPr>
              <a:t/>
            </a:r>
            <a:br>
              <a:rPr lang="en-US" b="1" dirty="0" smtClean="0">
                <a:latin typeface="Comic Sans MS"/>
                <a:cs typeface="Comic Sans MS"/>
              </a:rPr>
            </a:br>
            <a:endParaRPr lang="en-US" b="1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 algn="ctr">
              <a:buNone/>
            </a:pPr>
            <a:endParaRPr lang="en-US" sz="3200" dirty="0" smtClean="0">
              <a:latin typeface="Comic Sans MS"/>
              <a:cs typeface="Comic Sans MS"/>
            </a:endParaRPr>
          </a:p>
          <a:p>
            <a:pPr marL="457200" lvl="1" indent="0" algn="ctr"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What </a:t>
            </a:r>
            <a:r>
              <a:rPr lang="en-US" sz="3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are Your Core Values?</a:t>
            </a:r>
          </a:p>
          <a:p>
            <a:pPr marL="457200" lvl="1" indent="0" algn="ctr">
              <a:buNone/>
            </a:pPr>
            <a:r>
              <a:rPr lang="en-US" sz="3200" dirty="0" smtClean="0">
                <a:latin typeface="Times New Roman"/>
                <a:cs typeface="Times New Roman"/>
              </a:rPr>
              <a:t>What are Your Long-Term Goals?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What are Your Strengths?</a:t>
            </a:r>
          </a:p>
          <a:p>
            <a:pPr marL="0" indent="0" algn="ctr">
              <a:buNone/>
            </a:pPr>
            <a:r>
              <a:rPr lang="en-US" dirty="0" smtClean="0">
                <a:latin typeface="Times New Roman"/>
                <a:cs typeface="Times New Roman"/>
              </a:rPr>
              <a:t>What Drives You?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How do You Fit In</a:t>
            </a:r>
            <a:r>
              <a:rPr lang="en-US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?</a:t>
            </a:r>
          </a:p>
          <a:p>
            <a:pPr marL="0" indent="0" algn="ctr">
              <a:buNone/>
            </a:pPr>
            <a:r>
              <a:rPr lang="en-US" dirty="0" smtClean="0">
                <a:latin typeface="Times New Roman"/>
                <a:cs typeface="Times New Roman"/>
              </a:rPr>
              <a:t>Who Cares?</a:t>
            </a:r>
            <a:endParaRPr lang="en-US" dirty="0" smtClean="0">
              <a:latin typeface="Times New Roman"/>
              <a:cs typeface="Times New Roman"/>
            </a:endParaRPr>
          </a:p>
          <a:p>
            <a:endParaRPr lang="en-US" dirty="0" smtClean="0">
              <a:latin typeface="Comic Sans MS"/>
              <a:cs typeface="Comic Sans M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458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18651</TotalTime>
  <Words>441</Words>
  <Application>Microsoft Macintosh PowerPoint</Application>
  <PresentationFormat>On-screen Show (4:3)</PresentationFormat>
  <Paragraphs>93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Humble Inquiry: An Invitation to a Conversational Dance</vt:lpstr>
      <vt:lpstr>Many Talented People Have These Uncertainties:</vt:lpstr>
      <vt:lpstr>Ancient Wisdom</vt:lpstr>
      <vt:lpstr>What is Leadership?</vt:lpstr>
      <vt:lpstr>What People Want from their Leaders:</vt:lpstr>
      <vt:lpstr>Core Career Values The Building Blocks</vt:lpstr>
      <vt:lpstr>PowerPoint Presentation</vt:lpstr>
      <vt:lpstr>Re-perceive:  To Perceive Again Usually in a Different Way</vt:lpstr>
      <vt:lpstr>   Through Insight You Dig Deep with These Questions   </vt:lpstr>
      <vt:lpstr>What Are Your Choices?</vt:lpstr>
      <vt:lpstr>“Everybody has a Plan Until I Hit ‘Em”.</vt:lpstr>
      <vt:lpstr>PowerPoint Presentation</vt:lpstr>
      <vt:lpstr>Who Cares?</vt:lpstr>
      <vt:lpstr>This is what I do;  it is all that I do.</vt:lpstr>
    </vt:vector>
  </TitlesOfParts>
  <Company>Wantland &amp; Associates Self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Frank Wantland</dc:creator>
  <cp:lastModifiedBy>Frank Wantland</cp:lastModifiedBy>
  <cp:revision>20</cp:revision>
  <cp:lastPrinted>2016-12-12T21:32:45Z</cp:lastPrinted>
  <dcterms:created xsi:type="dcterms:W3CDTF">2016-12-12T16:48:58Z</dcterms:created>
  <dcterms:modified xsi:type="dcterms:W3CDTF">2016-12-25T16:36:30Z</dcterms:modified>
</cp:coreProperties>
</file>