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1" r:id="rId2"/>
    <p:sldId id="269" r:id="rId3"/>
    <p:sldId id="268" r:id="rId4"/>
    <p:sldId id="257" r:id="rId5"/>
    <p:sldId id="259" r:id="rId6"/>
    <p:sldId id="262" r:id="rId7"/>
    <p:sldId id="260" r:id="rId8"/>
    <p:sldId id="264" r:id="rId9"/>
    <p:sldId id="263" r:id="rId10"/>
    <p:sldId id="265" r:id="rId11"/>
    <p:sldId id="271" r:id="rId12"/>
    <p:sldId id="272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60A00-8410-5146-B8BB-55B348F91924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0B9B1E-6B26-0640-8939-6D2BB77428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60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80AFE-12E8-EB41-BECE-55295AF5C9F9}" type="datetimeFigureOut">
              <a:rPr lang="en-US" smtClean="0"/>
              <a:t>12/25/16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B5D3-B2E6-A84F-B4A8-2D9F7DE96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4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79FC4F-E233-4F88-9237-03011E90BA54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F4ED9-566E-4185-916A-638508EF03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1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77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3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17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4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84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1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0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516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6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9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00CF-7705-594E-8F5C-3754BCCD82AE}" type="datetimeFigureOut">
              <a:rPr lang="en-US" smtClean="0"/>
              <a:t>12/14/16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85C59-03A3-4345-BFB5-66CE7F2FE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rankwantland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959"/>
            <a:ext cx="8229600" cy="23223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Humble Inquiry:</a:t>
            </a:r>
            <a:br>
              <a:rPr lang="en-US" sz="5400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sz="5400" b="1" dirty="0" smtClean="0">
                <a:latin typeface="Comic Sans MS"/>
                <a:cs typeface="Comic Sans MS"/>
              </a:rPr>
              <a:t>An Invitation to a </a:t>
            </a:r>
            <a:r>
              <a:rPr lang="en-US" sz="5400" b="1" dirty="0" smtClean="0">
                <a:latin typeface="Comic Sans MS"/>
                <a:cs typeface="Comic Sans MS"/>
              </a:rPr>
              <a:t>Conversational Dance</a:t>
            </a:r>
            <a:endParaRPr lang="en-US" sz="5400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149" y="3098400"/>
            <a:ext cx="8229600" cy="26408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Asking without telling, listening </a:t>
            </a:r>
          </a:p>
          <a:p>
            <a:pPr marL="0" indent="0" algn="ctr">
              <a:buNone/>
            </a:pPr>
            <a:r>
              <a:rPr lang="en-US" sz="4800" dirty="0" smtClean="0"/>
              <a:t>on several levels, </a:t>
            </a:r>
          </a:p>
          <a:p>
            <a:pPr marL="0" indent="0" algn="ctr">
              <a:buNone/>
            </a:pPr>
            <a:r>
              <a:rPr lang="en-US" sz="4800" dirty="0" smtClean="0"/>
              <a:t>asking again and 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6120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15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What Are </a:t>
            </a:r>
            <a:r>
              <a:rPr lang="en-US" sz="6000" b="1" dirty="0" smtClean="0"/>
              <a:t>Your</a:t>
            </a:r>
            <a:r>
              <a:rPr lang="en-US" sz="6000" b="1" dirty="0" smtClean="0"/>
              <a:t> </a:t>
            </a:r>
            <a:r>
              <a:rPr lang="en-US" sz="6000" b="1" dirty="0" smtClean="0"/>
              <a:t>Choices?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626"/>
            <a:ext cx="8229600" cy="338679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7200" dirty="0" smtClean="0"/>
              <a:t>GO LONG</a:t>
            </a:r>
          </a:p>
          <a:p>
            <a:pPr marL="0" indent="0" algn="ctr">
              <a:buNone/>
            </a:pPr>
            <a:r>
              <a:rPr lang="en-US" sz="7200" dirty="0" smtClean="0"/>
              <a:t>Gain Foresight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730199" y="5282233"/>
            <a:ext cx="76853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Re-perceive the Future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71699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77481" cy="563562"/>
          </a:xfrm>
        </p:spPr>
        <p:txBody>
          <a:bodyPr>
            <a:noAutofit/>
          </a:bodyPr>
          <a:lstStyle/>
          <a:p>
            <a:r>
              <a:rPr lang="en-US" sz="4000" b="1" dirty="0"/>
              <a:t>“Everybody has a </a:t>
            </a:r>
            <a:r>
              <a:rPr lang="en-US" sz="4000" b="1" dirty="0" smtClean="0"/>
              <a:t>Plan </a:t>
            </a:r>
            <a:r>
              <a:rPr lang="en-US" sz="4000" b="1" dirty="0" smtClean="0"/>
              <a:t>Until </a:t>
            </a:r>
            <a:r>
              <a:rPr lang="en-US" sz="4000" b="1" dirty="0"/>
              <a:t>I Hit ‘</a:t>
            </a:r>
            <a:r>
              <a:rPr lang="en-US" sz="4000" b="1" dirty="0" err="1" smtClean="0"/>
              <a:t>Em</a:t>
            </a:r>
            <a:r>
              <a:rPr lang="en-US" sz="4000" b="1" dirty="0" smtClean="0"/>
              <a:t>”.</a:t>
            </a:r>
            <a:endParaRPr lang="en-US" sz="4000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3650" y="1521846"/>
            <a:ext cx="3663149" cy="8382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en-US" sz="4000" dirty="0" smtClean="0"/>
              <a:t>… </a:t>
            </a:r>
            <a:r>
              <a:rPr lang="en-US" sz="3600" dirty="0" smtClean="0"/>
              <a:t>Mike Tyson</a:t>
            </a:r>
          </a:p>
        </p:txBody>
      </p:sp>
      <p:pic>
        <p:nvPicPr>
          <p:cNvPr id="4100" name="Picture 4" descr="mike-ty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34" y="1000287"/>
            <a:ext cx="4218553" cy="2371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0965" y="3641118"/>
            <a:ext cx="798091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All of us have been hit.   But it isn’t what </a:t>
            </a:r>
            <a:r>
              <a:rPr lang="en-US" sz="4400" b="1" dirty="0" smtClean="0"/>
              <a:t>they</a:t>
            </a:r>
            <a:r>
              <a:rPr lang="en-US" sz="4400" dirty="0" smtClean="0"/>
              <a:t> do that counts, it’s </a:t>
            </a:r>
            <a:r>
              <a:rPr lang="en-US" sz="4400" b="1" smtClean="0"/>
              <a:t>what we </a:t>
            </a:r>
            <a:r>
              <a:rPr lang="en-US" sz="4400" b="1" dirty="0" smtClean="0"/>
              <a:t>do</a:t>
            </a:r>
            <a:r>
              <a:rPr lang="en-US" sz="4400" dirty="0" smtClean="0"/>
              <a:t> about what they </a:t>
            </a:r>
            <a:r>
              <a:rPr lang="en-US" sz="4400" smtClean="0"/>
              <a:t>do that matters.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250677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 flipV="1">
            <a:off x="9250680" y="3600450"/>
            <a:ext cx="45719" cy="1333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9180723" y="57150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124200" y="5257800"/>
            <a:ext cx="2743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43000" y="1125557"/>
            <a:ext cx="2438400" cy="12081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24200" y="1143000"/>
            <a:ext cx="21336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 B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953000" y="1219200"/>
            <a:ext cx="2057400" cy="11384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 C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705600" y="1143000"/>
            <a:ext cx="20574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 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160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PLAN A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3" name="Straight Connector 12"/>
          <p:cNvCxnSpPr>
            <a:stCxn id="4" idx="0"/>
          </p:cNvCxnSpPr>
          <p:nvPr/>
        </p:nvCxnSpPr>
        <p:spPr>
          <a:xfrm flipV="1">
            <a:off x="4495800" y="44958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667000" y="2438400"/>
            <a:ext cx="18288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343400" y="2438400"/>
            <a:ext cx="1524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95800" y="2438400"/>
            <a:ext cx="1371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95800" y="2438400"/>
            <a:ext cx="2895600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5800" y="3657600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CREATIVE TENSION</a:t>
            </a:r>
            <a:endParaRPr lang="en-US" sz="2800" b="1" dirty="0"/>
          </a:p>
        </p:txBody>
      </p:sp>
      <p:cxnSp>
        <p:nvCxnSpPr>
          <p:cNvPr id="25" name="Straight Arrow Connector 24"/>
          <p:cNvCxnSpPr>
            <a:stCxn id="23" idx="2"/>
          </p:cNvCxnSpPr>
          <p:nvPr/>
        </p:nvCxnSpPr>
        <p:spPr>
          <a:xfrm>
            <a:off x="2171700" y="4611707"/>
            <a:ext cx="0" cy="6460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3" idx="0"/>
          </p:cNvCxnSpPr>
          <p:nvPr/>
        </p:nvCxnSpPr>
        <p:spPr>
          <a:xfrm flipV="1">
            <a:off x="2171700" y="2514600"/>
            <a:ext cx="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3200" y="54102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TODAY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858000" y="25908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2020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5594866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CURRENT MODEL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>
            <a:stCxn id="31" idx="0"/>
          </p:cNvCxnSpPr>
          <p:nvPr/>
        </p:nvCxnSpPr>
        <p:spPr>
          <a:xfrm flipV="1">
            <a:off x="7505700" y="3086100"/>
            <a:ext cx="0" cy="2324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6082" y="143780"/>
            <a:ext cx="8797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Create Alternative Scenarios of Your Future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77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416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Who Cares?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650"/>
            <a:ext cx="8229600" cy="276276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Build Relationships</a:t>
            </a:r>
          </a:p>
          <a:p>
            <a:pPr marL="0" indent="0" algn="ctr">
              <a:buNone/>
            </a:pPr>
            <a:r>
              <a:rPr lang="en-US" sz="7200" dirty="0" smtClean="0"/>
              <a:t>Gain Access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973303" y="4688724"/>
            <a:ext cx="654011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Who do </a:t>
            </a:r>
            <a:r>
              <a:rPr lang="en-US" sz="5400" dirty="0"/>
              <a:t>Y</a:t>
            </a:r>
            <a:r>
              <a:rPr lang="en-US" sz="5400" dirty="0" smtClean="0"/>
              <a:t>ou Know?</a:t>
            </a:r>
          </a:p>
          <a:p>
            <a:pPr algn="ctr"/>
            <a:r>
              <a:rPr lang="en-US" sz="5400" dirty="0" smtClean="0"/>
              <a:t>Who Knows You?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98101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what I do;  it is all that I do.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Frank Wantland, PhD</a:t>
            </a:r>
          </a:p>
          <a:p>
            <a:pPr marL="0" indent="0" algn="ctr">
              <a:buNone/>
            </a:pPr>
            <a:r>
              <a:rPr lang="en-US" dirty="0" smtClean="0"/>
              <a:t>918-813-0096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frankwantland@gmail.com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LinkedIn: </a:t>
            </a:r>
            <a:r>
              <a:rPr lang="en-US" dirty="0" err="1" smtClean="0"/>
              <a:t>frankwantlandphd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 have been doing this for forty years;</a:t>
            </a:r>
          </a:p>
          <a:p>
            <a:pPr marL="0" indent="0" algn="ctr">
              <a:buNone/>
            </a:pPr>
            <a:r>
              <a:rPr lang="en-US" dirty="0" smtClean="0"/>
              <a:t>I have seen and heard a thing or two.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44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Talented People Have These Uncertainties: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do not understand my purpose.</a:t>
            </a:r>
          </a:p>
          <a:p>
            <a:r>
              <a:rPr lang="en-US" dirty="0" smtClean="0"/>
              <a:t>I am not sure how I fit in.</a:t>
            </a:r>
          </a:p>
          <a:p>
            <a:r>
              <a:rPr lang="en-US" dirty="0" smtClean="0"/>
              <a:t>I do not know who to trust.</a:t>
            </a:r>
          </a:p>
          <a:p>
            <a:r>
              <a:rPr lang="en-US" dirty="0" smtClean="0"/>
              <a:t>I am deathly afraid of failure.</a:t>
            </a:r>
          </a:p>
          <a:p>
            <a:r>
              <a:rPr lang="en-US" dirty="0" smtClean="0"/>
              <a:t>I do not have time to think about my future.</a:t>
            </a:r>
          </a:p>
          <a:p>
            <a:r>
              <a:rPr lang="en-US" dirty="0" smtClean="0"/>
              <a:t>I do not know what drives me.</a:t>
            </a:r>
          </a:p>
          <a:p>
            <a:r>
              <a:rPr lang="en-US" dirty="0" smtClean="0"/>
              <a:t>I am unclear about what is expected of me.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Humble Inquiry resolves most of these issues.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91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Ancient Wisdom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“The unexamined life is not worth living.”  ……. Socrates, 470-399 B.C.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“The man who looks outside dreams;</a:t>
            </a:r>
          </a:p>
          <a:p>
            <a:pPr marL="0" indent="0">
              <a:buNone/>
            </a:pPr>
            <a:r>
              <a:rPr lang="en-US" sz="4000" dirty="0" smtClean="0"/>
              <a:t>The man who looks inside awakens.”</a:t>
            </a:r>
          </a:p>
          <a:p>
            <a:pPr marL="0" indent="0">
              <a:buNone/>
            </a:pPr>
            <a:r>
              <a:rPr lang="en-US" sz="4000" dirty="0" smtClean="0"/>
              <a:t>…..  </a:t>
            </a:r>
            <a:r>
              <a:rPr lang="en-US" sz="4000" dirty="0" smtClean="0"/>
              <a:t>Goerthe</a:t>
            </a:r>
            <a:r>
              <a:rPr lang="en-US" sz="4000" dirty="0" smtClean="0"/>
              <a:t>, 1749-1832 A.D.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2635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988" y="885089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cs typeface="Comic Sans MS"/>
              </a:rPr>
              <a:t>What is Leadership?</a:t>
            </a:r>
            <a:endParaRPr lang="en-US" sz="5400" b="1" dirty="0">
              <a:solidFill>
                <a:srgbClr val="FF0000"/>
              </a:solidFill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0559"/>
            <a:ext cx="8442389" cy="40021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>
                <a:cs typeface="Comic Sans MS"/>
              </a:rPr>
              <a:t>The Ability</a:t>
            </a:r>
          </a:p>
          <a:p>
            <a:pPr marL="0" indent="0" algn="ctr">
              <a:buNone/>
            </a:pPr>
            <a:r>
              <a:rPr lang="en-US" sz="4000" dirty="0" smtClean="0">
                <a:cs typeface="Comic Sans MS"/>
              </a:rPr>
              <a:t>To Take </a:t>
            </a:r>
            <a:r>
              <a:rPr lang="en-US" sz="4000" dirty="0">
                <a:cs typeface="Comic Sans MS"/>
              </a:rPr>
              <a:t>P</a:t>
            </a:r>
            <a:r>
              <a:rPr lang="en-US" sz="4000" dirty="0" smtClean="0">
                <a:cs typeface="Comic Sans MS"/>
              </a:rPr>
              <a:t>eople to a Better Place</a:t>
            </a:r>
          </a:p>
          <a:p>
            <a:pPr marL="0" indent="0" algn="ctr">
              <a:buNone/>
            </a:pPr>
            <a:r>
              <a:rPr lang="en-US" sz="4000" dirty="0" smtClean="0">
                <a:cs typeface="Comic Sans MS"/>
              </a:rPr>
              <a:t> with the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cs typeface="Comic Sans MS"/>
              </a:rPr>
              <a:t>Attitude of a Humble Servant </a:t>
            </a:r>
            <a:r>
              <a:rPr lang="en-US" sz="4000" dirty="0" smtClean="0">
                <a:cs typeface="Comic Sans MS"/>
              </a:rPr>
              <a:t>and</a:t>
            </a:r>
          </a:p>
          <a:p>
            <a:pPr marL="0" indent="0" algn="ctr">
              <a:buNone/>
            </a:pPr>
            <a:r>
              <a:rPr lang="en-US" sz="4000" dirty="0" smtClean="0">
                <a:cs typeface="Comic Sans MS"/>
              </a:rPr>
              <a:t>the Curiosity of a Mindful Beginner</a:t>
            </a:r>
            <a:endParaRPr lang="en-US" sz="4000" dirty="0"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52327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155491"/>
            <a:ext cx="9027479" cy="817864"/>
          </a:xfrm>
        </p:spPr>
        <p:txBody>
          <a:bodyPr>
            <a:noAutofit/>
          </a:bodyPr>
          <a:lstStyle/>
          <a:p>
            <a:r>
              <a:rPr lang="en-US" dirty="0" smtClean="0"/>
              <a:t>What People Want from their Leaders: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799" y="6035157"/>
            <a:ext cx="45719" cy="9100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73355"/>
            <a:ext cx="5486400" cy="411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5697885" y="1155391"/>
            <a:ext cx="33295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TRUST</a:t>
            </a:r>
          </a:p>
          <a:p>
            <a:r>
              <a:rPr lang="en-US" sz="4000" dirty="0" smtClean="0"/>
              <a:t>STABILITY</a:t>
            </a:r>
          </a:p>
          <a:p>
            <a:r>
              <a:rPr lang="en-US" sz="4000" dirty="0" smtClean="0"/>
              <a:t>COMPASSION</a:t>
            </a:r>
          </a:p>
          <a:p>
            <a:r>
              <a:rPr lang="en-US" sz="4000" dirty="0" smtClean="0"/>
              <a:t>HOPE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21563" y="5275442"/>
            <a:ext cx="36300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HOW ABOUT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4000" b="1" dirty="0" smtClean="0">
                <a:solidFill>
                  <a:srgbClr val="FF0000"/>
                </a:solidFill>
              </a:rPr>
              <a:t>THEM </a:t>
            </a:r>
            <a:r>
              <a:rPr lang="en-US" sz="4000" b="1" dirty="0" smtClean="0">
                <a:solidFill>
                  <a:srgbClr val="FF0000"/>
                </a:solidFill>
              </a:rPr>
              <a:t>APPLES?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14407" y="4044428"/>
            <a:ext cx="332959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“A place to </a:t>
            </a:r>
            <a:r>
              <a:rPr lang="en-US" sz="3200" dirty="0" smtClean="0"/>
              <a:t>stand, people to stand with, and something to stand for.”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66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5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Core Career Values</a:t>
            </a:r>
            <a:b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</a:br>
            <a:r>
              <a:rPr lang="en-US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The Building Blocks</a:t>
            </a:r>
            <a:endParaRPr lang="en-US" b="1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0751"/>
            <a:ext cx="8229600" cy="41482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dirty="0" smtClean="0"/>
              <a:t>What is Important to </a:t>
            </a:r>
            <a:r>
              <a:rPr lang="en-US" sz="3600" dirty="0" smtClean="0"/>
              <a:t>You </a:t>
            </a:r>
            <a:r>
              <a:rPr lang="en-US" sz="3600" dirty="0" smtClean="0"/>
              <a:t>About </a:t>
            </a:r>
          </a:p>
          <a:p>
            <a:pPr marL="0" indent="0" algn="ctr">
              <a:buNone/>
            </a:pPr>
            <a:r>
              <a:rPr lang="en-US" sz="3600" dirty="0" smtClean="0"/>
              <a:t>Having a Career?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What are Your</a:t>
            </a:r>
            <a:r>
              <a:rPr lang="en-US" sz="3600" b="1" dirty="0" smtClean="0">
                <a:solidFill>
                  <a:srgbClr val="FF0000"/>
                </a:solidFill>
              </a:rPr>
              <a:t> Non-Negotiable </a:t>
            </a:r>
            <a:r>
              <a:rPr lang="en-US" sz="3600" dirty="0" smtClean="0"/>
              <a:t>Core Values?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One Example</a:t>
            </a:r>
            <a:r>
              <a:rPr lang="en-US" dirty="0" smtClean="0"/>
              <a:t>:  Technical Excellence | Truth |</a:t>
            </a:r>
          </a:p>
          <a:p>
            <a:pPr marL="0" indent="0" algn="ctr">
              <a:buNone/>
            </a:pPr>
            <a:r>
              <a:rPr lang="en-US" dirty="0" smtClean="0"/>
              <a:t>Innovation | Recognition | Personal </a:t>
            </a:r>
            <a:r>
              <a:rPr lang="en-US" dirty="0" smtClean="0"/>
              <a:t>Integrity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What is it for YOU?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45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 flipV="1">
            <a:off x="8686800" y="1417637"/>
            <a:ext cx="8176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 flipV="1">
            <a:off x="8686800" y="6126163"/>
            <a:ext cx="81764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Keeping Your Eyes Downfield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50929" y="1842179"/>
            <a:ext cx="33982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 Receiver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Goes Deep</a:t>
            </a:r>
            <a:r>
              <a:rPr lang="en-US" sz="3600" dirty="0" smtClean="0"/>
              <a:t>, </a:t>
            </a:r>
            <a:r>
              <a:rPr lang="en-US" sz="3600" dirty="0"/>
              <a:t>The </a:t>
            </a:r>
            <a:r>
              <a:rPr lang="en-US" sz="3600" dirty="0" smtClean="0"/>
              <a:t>Quarterback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Goes Long</a:t>
            </a:r>
            <a:r>
              <a:rPr lang="en-US" sz="3600" dirty="0" smtClean="0"/>
              <a:t>, and the Football </a:t>
            </a:r>
            <a:r>
              <a:rPr lang="en-US" sz="3600" dirty="0" smtClean="0">
                <a:solidFill>
                  <a:srgbClr val="FF0000"/>
                </a:solidFill>
              </a:rPr>
              <a:t>Converges with the Future</a:t>
            </a:r>
            <a:r>
              <a:rPr lang="en-US" sz="3200" dirty="0" smtClean="0">
                <a:solidFill>
                  <a:srgbClr val="FF0000"/>
                </a:solidFill>
              </a:rPr>
              <a:t>. 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49" y="1463356"/>
            <a:ext cx="4651022" cy="5285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5982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805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/>
              <a:t>Re-perceive:  To </a:t>
            </a:r>
            <a:r>
              <a:rPr lang="en-US" b="1" dirty="0"/>
              <a:t>P</a:t>
            </a:r>
            <a:r>
              <a:rPr lang="en-US" b="1" dirty="0" smtClean="0"/>
              <a:t>erceive </a:t>
            </a:r>
            <a:r>
              <a:rPr lang="en-US" b="1" dirty="0"/>
              <a:t>A</a:t>
            </a:r>
            <a:r>
              <a:rPr lang="en-US" b="1" dirty="0" smtClean="0"/>
              <a:t>gain </a:t>
            </a:r>
            <a:r>
              <a:rPr lang="en-US" b="1" dirty="0"/>
              <a:t>U</a:t>
            </a:r>
            <a:r>
              <a:rPr lang="en-US" b="1" dirty="0" smtClean="0"/>
              <a:t>sually in a Different </a:t>
            </a:r>
            <a:r>
              <a:rPr lang="en-US" b="1" dirty="0"/>
              <a:t>W</a:t>
            </a:r>
            <a:r>
              <a:rPr lang="en-US" b="1" dirty="0" smtClean="0"/>
              <a:t>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766" y="1957779"/>
            <a:ext cx="8229600" cy="3386791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7200" dirty="0" smtClean="0"/>
              <a:t>GO DEEP</a:t>
            </a:r>
          </a:p>
          <a:p>
            <a:pPr marL="0" indent="0" algn="ctr">
              <a:buNone/>
            </a:pPr>
            <a:r>
              <a:rPr lang="en-US" sz="7200" dirty="0" smtClean="0"/>
              <a:t>Gain Insight</a:t>
            </a: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820417" y="5495390"/>
            <a:ext cx="76197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Explore Your “Inner World”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56565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4227"/>
            <a:ext cx="8381916" cy="106597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dirty="0">
                <a:latin typeface="Comic Sans MS"/>
                <a:cs typeface="Comic Sans MS"/>
              </a:rPr>
              <a:t/>
            </a:r>
            <a:br>
              <a:rPr lang="en-US" dirty="0">
                <a:latin typeface="Comic Sans MS"/>
                <a:cs typeface="Comic Sans MS"/>
              </a:rPr>
            </a:br>
            <a:r>
              <a:rPr lang="en-US" dirty="0" smtClean="0">
                <a:latin typeface="Comic Sans MS"/>
                <a:cs typeface="Comic Sans MS"/>
              </a:rPr>
              <a:t/>
            </a:r>
            <a:br>
              <a:rPr lang="en-US" dirty="0" smtClean="0">
                <a:latin typeface="Comic Sans MS"/>
                <a:cs typeface="Comic Sans MS"/>
              </a:rPr>
            </a:br>
            <a:r>
              <a:rPr lang="en-US" b="1" dirty="0" smtClean="0">
                <a:latin typeface="Comic Sans MS"/>
                <a:cs typeface="Comic Sans MS"/>
              </a:rPr>
              <a:t>Through Insight You Dig Deep with These Questions</a:t>
            </a:r>
            <a:br>
              <a:rPr lang="en-US" b="1" dirty="0" smtClean="0">
                <a:latin typeface="Comic Sans MS"/>
                <a:cs typeface="Comic Sans MS"/>
              </a:rPr>
            </a:br>
            <a:r>
              <a:rPr lang="en-US" b="1" dirty="0" smtClean="0">
                <a:latin typeface="Comic Sans MS"/>
                <a:cs typeface="Comic Sans MS"/>
              </a:rPr>
              <a:t/>
            </a:r>
            <a:br>
              <a:rPr lang="en-US" b="1" dirty="0" smtClean="0">
                <a:latin typeface="Comic Sans MS"/>
                <a:cs typeface="Comic Sans MS"/>
              </a:rPr>
            </a:br>
            <a:r>
              <a:rPr lang="en-US" b="1" dirty="0" smtClean="0">
                <a:latin typeface="Comic Sans MS"/>
                <a:cs typeface="Comic Sans MS"/>
              </a:rPr>
              <a:t/>
            </a:r>
            <a:br>
              <a:rPr lang="en-US" b="1" dirty="0" smtClean="0">
                <a:latin typeface="Comic Sans MS"/>
                <a:cs typeface="Comic Sans MS"/>
              </a:rPr>
            </a:br>
            <a:endParaRPr lang="en-US" b="1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ctr">
              <a:buNone/>
            </a:pPr>
            <a:endParaRPr lang="en-US" sz="3200" dirty="0" smtClean="0">
              <a:latin typeface="Comic Sans MS"/>
              <a:cs typeface="Comic Sans MS"/>
            </a:endParaRPr>
          </a:p>
          <a:p>
            <a:pPr marL="457200" lvl="1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What </a:t>
            </a:r>
            <a:r>
              <a:rPr lang="en-US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are Your Core Values?</a:t>
            </a:r>
          </a:p>
          <a:p>
            <a:pPr marL="457200" lvl="1" indent="0" algn="ctr">
              <a:buNone/>
            </a:pPr>
            <a:r>
              <a:rPr lang="en-US" sz="3200" dirty="0" smtClean="0">
                <a:latin typeface="Times New Roman"/>
                <a:cs typeface="Times New Roman"/>
              </a:rPr>
              <a:t>What are Your Long-Term Goals?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What are Your Strengths?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What Drives You?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 do You Fit In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</a:p>
          <a:p>
            <a:pPr marL="0" indent="0" algn="ctr">
              <a:buNone/>
            </a:pPr>
            <a:r>
              <a:rPr lang="en-US" dirty="0" smtClean="0">
                <a:latin typeface="Times New Roman"/>
                <a:cs typeface="Times New Roman"/>
              </a:rPr>
              <a:t>Who Cares?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458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18651</TotalTime>
  <Words>441</Words>
  <Application>Microsoft Macintosh PowerPoint</Application>
  <PresentationFormat>On-screen Show (4:3)</PresentationFormat>
  <Paragraphs>93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Humble Inquiry: An Invitation to a Conversational Dance</vt:lpstr>
      <vt:lpstr>Many Talented People Have These Uncertainties:</vt:lpstr>
      <vt:lpstr>Ancient Wisdom</vt:lpstr>
      <vt:lpstr>What is Leadership?</vt:lpstr>
      <vt:lpstr>What People Want from their Leaders:</vt:lpstr>
      <vt:lpstr>Core Career Values The Building Blocks</vt:lpstr>
      <vt:lpstr>PowerPoint Presentation</vt:lpstr>
      <vt:lpstr>Re-perceive:  To Perceive Again Usually in a Different Way</vt:lpstr>
      <vt:lpstr>   Through Insight You Dig Deep with These Questions   </vt:lpstr>
      <vt:lpstr>What Are Your Choices?</vt:lpstr>
      <vt:lpstr>“Everybody has a Plan Until I Hit ‘Em”.</vt:lpstr>
      <vt:lpstr>PowerPoint Presentation</vt:lpstr>
      <vt:lpstr>Who Cares?</vt:lpstr>
      <vt:lpstr>This is what I do;  it is all that I do.</vt:lpstr>
    </vt:vector>
  </TitlesOfParts>
  <Company>Wantland &amp; Associates 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 Wantland</dc:creator>
  <cp:lastModifiedBy>Frank Wantland</cp:lastModifiedBy>
  <cp:revision>20</cp:revision>
  <cp:lastPrinted>2016-12-12T21:32:45Z</cp:lastPrinted>
  <dcterms:created xsi:type="dcterms:W3CDTF">2016-12-12T16:48:58Z</dcterms:created>
  <dcterms:modified xsi:type="dcterms:W3CDTF">2016-12-25T16:36:30Z</dcterms:modified>
</cp:coreProperties>
</file>